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4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2D4CFF-419F-41EA-9DEE-DC2BC572F863}" type="datetimeFigureOut">
              <a:rPr lang="es-MX" smtClean="0"/>
              <a:pPr/>
              <a:t>11/03/2010</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43DD11-51CF-49BF-A841-DAC3DEC6A37F}"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10</a:t>
            </a:fld>
            <a:endParaRPr lang="es-MX"/>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11</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12</a:t>
            </a:fld>
            <a:endParaRPr lang="es-MX"/>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13</a:t>
            </a:fld>
            <a:endParaRPr lang="es-MX"/>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14</a:t>
            </a:fld>
            <a:endParaRPr lang="es-MX"/>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15</a:t>
            </a:fld>
            <a:endParaRPr lang="es-MX"/>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16</a:t>
            </a:fld>
            <a:endParaRPr lang="es-MX"/>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17</a:t>
            </a:fld>
            <a:endParaRPr lang="es-MX"/>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18</a:t>
            </a:fld>
            <a:endParaRPr lang="es-MX"/>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19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a:t>
            </a:fld>
            <a:endParaRPr lang="es-MX"/>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20</a:t>
            </a:fld>
            <a:endParaRPr lang="es-MX"/>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21</a:t>
            </a:fld>
            <a:endParaRPr lang="es-MX"/>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22</a:t>
            </a:fld>
            <a:endParaRPr lang="es-MX"/>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23</a:t>
            </a:fld>
            <a:endParaRPr lang="es-MX"/>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24</a:t>
            </a:fld>
            <a:endParaRPr lang="es-MX"/>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25</a:t>
            </a:fld>
            <a:endParaRPr lang="es-MX"/>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26</a:t>
            </a:fld>
            <a:endParaRPr lang="es-MX"/>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27</a:t>
            </a:fld>
            <a:endParaRPr lang="es-MX"/>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28</a:t>
            </a:fld>
            <a:endParaRPr lang="es-MX"/>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29</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3</a:t>
            </a:fld>
            <a:endParaRPr lang="es-MX"/>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30</a:t>
            </a:fld>
            <a:endParaRPr lang="es-MX"/>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31</a:t>
            </a:fld>
            <a:endParaRPr lang="es-MX"/>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32</a:t>
            </a:fld>
            <a:endParaRPr lang="es-MX"/>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33</a:t>
            </a:fld>
            <a:endParaRPr lang="es-MX"/>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34</a:t>
            </a:fld>
            <a:endParaRPr lang="es-MX"/>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35</a:t>
            </a:fld>
            <a:endParaRPr lang="es-MX"/>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36</a:t>
            </a:fld>
            <a:endParaRPr lang="es-MX"/>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37</a:t>
            </a:fld>
            <a:endParaRPr lang="es-MX"/>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38</a:t>
            </a:fld>
            <a:endParaRPr lang="es-MX"/>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39</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4</a:t>
            </a:fld>
            <a:endParaRPr lang="es-MX"/>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40</a:t>
            </a:fld>
            <a:endParaRPr lang="es-MX"/>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41</a:t>
            </a:fld>
            <a:endParaRPr lang="es-MX"/>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42</a:t>
            </a:fld>
            <a:endParaRPr lang="es-MX"/>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43</a:t>
            </a:fld>
            <a:endParaRPr lang="es-MX"/>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44</a:t>
            </a:fld>
            <a:endParaRPr lang="es-MX"/>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45</a:t>
            </a:fld>
            <a:endParaRPr lang="es-MX"/>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46</a:t>
            </a:fld>
            <a:endParaRPr lang="es-MX"/>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47</a:t>
            </a:fld>
            <a:endParaRPr lang="es-MX"/>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48</a:t>
            </a:fld>
            <a:endParaRPr lang="es-MX"/>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49</a:t>
            </a:fld>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5</a:t>
            </a:fld>
            <a:endParaRPr lang="es-MX"/>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50</a:t>
            </a:fld>
            <a:endParaRPr lang="es-MX"/>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51</a:t>
            </a:fld>
            <a:endParaRPr lang="es-MX"/>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52</a:t>
            </a:fld>
            <a:endParaRPr lang="es-MX"/>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53</a:t>
            </a:fld>
            <a:endParaRPr lang="es-MX"/>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54</a:t>
            </a:fld>
            <a:endParaRPr lang="es-MX"/>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55</a:t>
            </a:fld>
            <a:endParaRPr lang="es-MX"/>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56</a:t>
            </a:fld>
            <a:endParaRPr lang="es-MX"/>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57</a:t>
            </a:fld>
            <a:endParaRPr lang="es-MX"/>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EE3B51EE-D48D-4640-984A-31143A2F93E3}" type="slidenum">
              <a:rPr lang="es-MX" smtClean="0"/>
              <a:pPr/>
              <a:t>58</a:t>
            </a:fld>
            <a:endParaRPr lang="es-MX"/>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59</a:t>
            </a:fld>
            <a:endParaRPr lang="es-MX"/>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6</a:t>
            </a:fld>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7</a:t>
            </a:fld>
            <a:endParaRPr lang="es-MX"/>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8</a:t>
            </a:fld>
            <a:endParaRPr lang="es-MX"/>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B43DD11-51CF-49BF-A841-DAC3DEC6A37F}" type="slidenum">
              <a:rPr lang="es-MX" smtClean="0"/>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B23B1A6-4BE3-4A59-BCBB-AF4A5209905A}" type="datetimeFigureOut">
              <a:rPr lang="es-ES" smtClean="0"/>
              <a:pPr/>
              <a:t>11/03/2010</a:t>
            </a:fld>
            <a:endParaRPr lang="es-ES"/>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F252903-CB83-449B-ADA3-5E3F0272AD90}"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6B23B1A6-4BE3-4A59-BCBB-AF4A5209905A}" type="datetimeFigureOut">
              <a:rPr lang="es-ES" smtClean="0"/>
              <a:pPr/>
              <a:t>11/03/2010</a:t>
            </a:fld>
            <a:endParaRPr lang="es-ES"/>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ES"/>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F252903-CB83-449B-ADA3-5E3F0272AD9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B23B1A6-4BE3-4A59-BCBB-AF4A5209905A}" type="datetimeFigureOut">
              <a:rPr lang="es-ES" smtClean="0"/>
              <a:pPr/>
              <a:t>11/03/2010</a:t>
            </a:fld>
            <a:endParaRPr lang="es-ES"/>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9F252903-CB83-449B-ADA3-5E3F0272AD90}"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6B23B1A6-4BE3-4A59-BCBB-AF4A5209905A}" type="datetimeFigureOut">
              <a:rPr lang="es-ES" smtClean="0"/>
              <a:pPr/>
              <a:t>11/03/2010</a:t>
            </a:fld>
            <a:endParaRPr lang="es-ES"/>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a:p>
        </p:txBody>
      </p:sp>
      <p:sp>
        <p:nvSpPr>
          <p:cNvPr id="4" name="3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6B23B1A6-4BE3-4A59-BCBB-AF4A5209905A}" type="datetimeFigureOut">
              <a:rPr lang="es-ES" smtClean="0"/>
              <a:pPr/>
              <a:t>11/03/2010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9F252903-CB83-449B-ADA3-5E3F0272AD90}" type="slidenum">
              <a:rPr lang="es-ES" smtClean="0"/>
              <a:pPr/>
              <a:t>‹Nº›</a:t>
            </a:fld>
            <a:endParaRPr lang="es-ES"/>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B23B1A6-4BE3-4A59-BCBB-AF4A5209905A}" type="datetimeFigureOut">
              <a:rPr lang="es-ES" smtClean="0"/>
              <a:pPr/>
              <a:t>11/03/2010</a:t>
            </a:fld>
            <a:endParaRPr lang="es-ES"/>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F252903-CB83-449B-ADA3-5E3F0272AD9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Factores causales del delito</a:t>
            </a:r>
            <a:endParaRPr lang="es-ES" dirty="0"/>
          </a:p>
        </p:txBody>
      </p:sp>
      <p:sp>
        <p:nvSpPr>
          <p:cNvPr id="3" name="2 Subtítulo"/>
          <p:cNvSpPr>
            <a:spLocks noGrp="1"/>
          </p:cNvSpPr>
          <p:nvPr>
            <p:ph type="subTitle" idx="1"/>
          </p:nvPr>
        </p:nvSpPr>
        <p:spPr/>
        <p:txBody>
          <a:bodyPr/>
          <a:lstStyle/>
          <a:p>
            <a:r>
              <a:rPr lang="es-MX" dirty="0" smtClean="0"/>
              <a:t>Perspectiva biológica, sociológica y psicológica</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Delincuente drogadicto</a:t>
            </a:r>
            <a:r>
              <a:rPr lang="es-ES" dirty="0" smtClean="0"/>
              <a:t/>
            </a:r>
            <a:br>
              <a:rPr lang="es-ES" dirty="0" smtClean="0"/>
            </a:br>
            <a:endParaRPr lang="es-ES" dirty="0"/>
          </a:p>
        </p:txBody>
      </p:sp>
      <p:sp>
        <p:nvSpPr>
          <p:cNvPr id="4" name="3 CuadroTexto"/>
          <p:cNvSpPr txBox="1"/>
          <p:nvPr/>
        </p:nvSpPr>
        <p:spPr>
          <a:xfrm>
            <a:off x="142844" y="1214422"/>
            <a:ext cx="7858180" cy="5632311"/>
          </a:xfrm>
          <a:prstGeom prst="rect">
            <a:avLst/>
          </a:prstGeom>
          <a:noFill/>
        </p:spPr>
        <p:txBody>
          <a:bodyPr wrap="square" rtlCol="0">
            <a:spAutoFit/>
          </a:bodyPr>
          <a:lstStyle/>
          <a:p>
            <a:r>
              <a:rPr lang="es-ES_tradnl" b="1" dirty="0" smtClean="0"/>
              <a:t>CARACTERÍSTICAS IDENTIFICANTES: </a:t>
            </a:r>
          </a:p>
          <a:p>
            <a:endParaRPr lang="es-ES" dirty="0" smtClean="0"/>
          </a:p>
          <a:p>
            <a:pPr marL="354013" indent="-354013" algn="just">
              <a:buFont typeface="Wingdings" pitchFamily="2" charset="2"/>
              <a:buChar char="v"/>
            </a:pPr>
            <a:r>
              <a:rPr lang="es-ES_tradnl" dirty="0"/>
              <a:t>La mayoría de los jóvenes hace de los enervantes su línea única y específica de transgresión. Entre ellos hay quienes cometen también otros delitos, sobre todo, en el género de la </a:t>
            </a:r>
            <a:r>
              <a:rPr lang="es-ES_tradnl" dirty="0" smtClean="0"/>
              <a:t>extorsión, pero </a:t>
            </a:r>
            <a:r>
              <a:rPr lang="es-ES_tradnl" dirty="0"/>
              <a:t>su único propósito es conseguir dinero </a:t>
            </a:r>
            <a:r>
              <a:rPr lang="es-ES_tradnl" dirty="0" smtClean="0"/>
              <a:t>para </a:t>
            </a:r>
            <a:r>
              <a:rPr lang="es-ES_tradnl" dirty="0"/>
              <a:t>proveerse de droga</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Se </a:t>
            </a:r>
            <a:r>
              <a:rPr lang="es-ES_tradnl" dirty="0"/>
              <a:t>trasmiten información sobre las fuentes de abastecimientos y los medios ilícitos de contacto. </a:t>
            </a:r>
            <a:endParaRPr lang="es-ES_tradnl" dirty="0" smtClean="0"/>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Casi </a:t>
            </a:r>
            <a:r>
              <a:rPr lang="es-ES_tradnl" dirty="0"/>
              <a:t>nunca tienen de sí mismos un concepto de transgresores, sino simplemente de drogadictos.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Alegan que la droga es un </a:t>
            </a:r>
            <a:r>
              <a:rPr lang="es-ES_tradnl" dirty="0" smtClean="0"/>
              <a:t>escape, algo </a:t>
            </a:r>
            <a:r>
              <a:rPr lang="es-ES_tradnl" dirty="0"/>
              <a:t>así como fumar o </a:t>
            </a:r>
            <a:r>
              <a:rPr lang="es-ES_tradnl" dirty="0" smtClean="0"/>
              <a:t>beber. </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Algunos </a:t>
            </a:r>
            <a:r>
              <a:rPr lang="es-ES_tradnl" dirty="0"/>
              <a:t>drogadictos tienen de sí mismos una imagen de </a:t>
            </a:r>
            <a:r>
              <a:rPr lang="es-ES_tradnl" dirty="0" smtClean="0"/>
              <a:t>vividores, de </a:t>
            </a:r>
            <a:r>
              <a:rPr lang="es-ES_tradnl" dirty="0"/>
              <a:t>individuos de sangre fría que saben ganarse la vida manejando el arte de la extorsión. </a:t>
            </a:r>
            <a:endParaRPr lang="es-ES" dirty="0"/>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Inacabables </a:t>
            </a:r>
            <a:r>
              <a:rPr lang="es-ES_tradnl" dirty="0"/>
              <a:t>protestas en contra de la </a:t>
            </a:r>
            <a:r>
              <a:rPr lang="es-ES_tradnl" dirty="0" smtClean="0"/>
              <a:t>sociedad.</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Delincuente drogadicto</a:t>
            </a:r>
            <a:r>
              <a:rPr lang="es-ES" dirty="0" smtClean="0"/>
              <a:t/>
            </a:r>
            <a:br>
              <a:rPr lang="es-ES" dirty="0" smtClean="0"/>
            </a:br>
            <a:endParaRPr lang="es-ES" dirty="0"/>
          </a:p>
        </p:txBody>
      </p:sp>
      <p:sp>
        <p:nvSpPr>
          <p:cNvPr id="4" name="3 CuadroTexto"/>
          <p:cNvSpPr txBox="1"/>
          <p:nvPr/>
        </p:nvSpPr>
        <p:spPr>
          <a:xfrm>
            <a:off x="142844" y="1214422"/>
            <a:ext cx="7858180" cy="2585323"/>
          </a:xfrm>
          <a:prstGeom prst="rect">
            <a:avLst/>
          </a:prstGeom>
          <a:noFill/>
        </p:spPr>
        <p:txBody>
          <a:bodyPr wrap="square" rtlCol="0">
            <a:spAutoFit/>
          </a:bodyPr>
          <a:lstStyle/>
          <a:p>
            <a:pPr marL="354013" indent="-354013" algn="just">
              <a:buFont typeface="Wingdings" pitchFamily="2" charset="2"/>
              <a:buChar char="v"/>
            </a:pPr>
            <a:r>
              <a:rPr lang="es-ES_tradnl" dirty="0"/>
              <a:t>El joven drogadicto continúa en su vicio hasta hacerse adulto y, una vez entonces es un heroinómano sin remedio</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En </a:t>
            </a:r>
            <a:r>
              <a:rPr lang="es-ES_tradnl" dirty="0"/>
              <a:t>el curso de su carrera delictuosa, los drogadictos experimentan numerosos contactos con organismos judiciales y </a:t>
            </a:r>
            <a:r>
              <a:rPr lang="es-ES_tradnl" dirty="0" err="1"/>
              <a:t>consignatorios</a:t>
            </a:r>
            <a:r>
              <a:rPr lang="es-ES_tradnl" dirty="0"/>
              <a:t>. Por una parte pone al individuo en un tratamiento psiquiátrico donde produzca efectos </a:t>
            </a:r>
            <a:r>
              <a:rPr lang="es-ES_tradnl" dirty="0" err="1"/>
              <a:t>rehabilitatorios</a:t>
            </a:r>
            <a:r>
              <a:rPr lang="es-ES_tradnl" dirty="0"/>
              <a:t>, cortándole el suministro de narcóticos y en segundo lugar ejerce un contacto </a:t>
            </a:r>
            <a:r>
              <a:rPr lang="es-ES_tradnl" dirty="0" smtClean="0"/>
              <a:t>con el </a:t>
            </a:r>
            <a:r>
              <a:rPr lang="es-ES_tradnl" dirty="0"/>
              <a:t>poder judicial, el cual contribuye directamente a la recaída del sujeto.</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La joven delincuente</a:t>
            </a:r>
            <a:r>
              <a:rPr lang="es-ES" dirty="0" smtClean="0"/>
              <a:t/>
            </a:r>
            <a:br>
              <a:rPr lang="es-ES" dirty="0" smtClean="0"/>
            </a:br>
            <a:endParaRPr lang="es-ES" dirty="0"/>
          </a:p>
        </p:txBody>
      </p:sp>
      <p:sp>
        <p:nvSpPr>
          <p:cNvPr id="4" name="3 CuadroTexto"/>
          <p:cNvSpPr txBox="1"/>
          <p:nvPr/>
        </p:nvSpPr>
        <p:spPr>
          <a:xfrm>
            <a:off x="142844" y="1214422"/>
            <a:ext cx="7858180" cy="5632311"/>
          </a:xfrm>
          <a:prstGeom prst="rect">
            <a:avLst/>
          </a:prstGeom>
          <a:noFill/>
        </p:spPr>
        <p:txBody>
          <a:bodyPr wrap="square" rtlCol="0">
            <a:spAutoFit/>
          </a:bodyPr>
          <a:lstStyle/>
          <a:p>
            <a:r>
              <a:rPr lang="es-ES_tradnl" b="1" dirty="0" smtClean="0"/>
              <a:t>CARACTERÍSTICAS IDENTIFICANTES: </a:t>
            </a:r>
          </a:p>
          <a:p>
            <a:endParaRPr lang="es-ES" dirty="0" smtClean="0"/>
          </a:p>
          <a:p>
            <a:pPr marL="354013" indent="-354013">
              <a:buFont typeface="Wingdings" pitchFamily="2" charset="2"/>
              <a:buChar char="v"/>
            </a:pPr>
            <a:r>
              <a:rPr lang="es-ES_tradnl" dirty="0" smtClean="0"/>
              <a:t>Suelen </a:t>
            </a:r>
            <a:r>
              <a:rPr lang="es-ES_tradnl" dirty="0"/>
              <a:t>comparecer ante los tribunales de menores por delitos de muy variada tipificación: “rechazo de autoridad”, “descarrío”, “falta a la moralidad” y “desenfreno sexual”.</a:t>
            </a:r>
            <a:endParaRPr lang="es-ES" dirty="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Cometen </a:t>
            </a:r>
            <a:r>
              <a:rPr lang="es-ES_tradnl" dirty="0"/>
              <a:t>transgresiones sexuales con sus parejas masculinas, pero no se ven envueltas en actividades de </a:t>
            </a:r>
            <a:r>
              <a:rPr lang="es-ES_tradnl" dirty="0" err="1" smtClean="0"/>
              <a:t>pandilleraje</a:t>
            </a:r>
            <a:r>
              <a:rPr lang="es-ES_tradnl" dirty="0" smtClean="0"/>
              <a:t> </a:t>
            </a:r>
            <a:r>
              <a:rPr lang="es-ES_tradnl" dirty="0"/>
              <a:t>con cómplices de su mismo sexo. </a:t>
            </a:r>
            <a:endParaRPr lang="es-ES_tradnl" dirty="0" smtClean="0"/>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No </a:t>
            </a:r>
            <a:r>
              <a:rPr lang="es-ES_tradnl" dirty="0"/>
              <a:t>se conceptúan a sí mismas como tales, sino que se justifican con la idea de que tienen problemas y obstáculos muy especiales. Muchas de ellas se juzgan “aguantadoras” y capaces de soportar el trato duro de los demás.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Usan </a:t>
            </a:r>
            <a:r>
              <a:rPr lang="es-ES_tradnl" dirty="0"/>
              <a:t>un lenguaje llamativamente profano, sobre todo cuando les acontece tratar con varones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Su más característica actitud es la hostilidad hacia sus padres y los representantes de la ley</a:t>
            </a:r>
            <a:r>
              <a:rPr lang="es-ES_tradnl" dirty="0" smtClean="0"/>
              <a:t>.</a:t>
            </a: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La joven delincuente</a:t>
            </a:r>
            <a:r>
              <a:rPr lang="es-ES" dirty="0" smtClean="0"/>
              <a:t/>
            </a:r>
            <a:br>
              <a:rPr lang="es-ES" dirty="0" smtClean="0"/>
            </a:br>
            <a:endParaRPr lang="es-ES" dirty="0"/>
          </a:p>
        </p:txBody>
      </p:sp>
      <p:sp>
        <p:nvSpPr>
          <p:cNvPr id="4" name="3 CuadroTexto"/>
          <p:cNvSpPr txBox="1"/>
          <p:nvPr/>
        </p:nvSpPr>
        <p:spPr>
          <a:xfrm>
            <a:off x="142844" y="1214422"/>
            <a:ext cx="7858180" cy="2585323"/>
          </a:xfrm>
          <a:prstGeom prst="rect">
            <a:avLst/>
          </a:prstGeom>
          <a:noFill/>
        </p:spPr>
        <p:txBody>
          <a:bodyPr wrap="square" rtlCol="0">
            <a:spAutoFit/>
          </a:bodyPr>
          <a:lstStyle/>
          <a:p>
            <a:pPr marL="354013" indent="-354013">
              <a:buFont typeface="Wingdings" pitchFamily="2" charset="2"/>
              <a:buChar char="v"/>
            </a:pPr>
            <a:r>
              <a:rPr lang="es-ES_tradnl" dirty="0" smtClean="0"/>
              <a:t>Suelen tener </a:t>
            </a:r>
            <a:r>
              <a:rPr lang="es-ES_tradnl" dirty="0"/>
              <a:t>poca empatía con los varones.</a:t>
            </a:r>
            <a:endParaRPr lang="es-ES" dirty="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Comienzan </a:t>
            </a:r>
            <a:r>
              <a:rPr lang="es-ES_tradnl" dirty="0"/>
              <a:t>a cometer sus delitos sexuales recién pasadas de la pubertad; y luego continúan delinquiendo hasta </a:t>
            </a:r>
            <a:r>
              <a:rPr lang="es-ES_tradnl" dirty="0" smtClean="0"/>
              <a:t>quedar </a:t>
            </a:r>
            <a:r>
              <a:rPr lang="es-ES_tradnl" dirty="0"/>
              <a:t>bajo custodia o recluidas en instituciones. </a:t>
            </a:r>
            <a:endParaRPr lang="es-ES_tradnl" dirty="0" smtClean="0"/>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Se </a:t>
            </a:r>
            <a:r>
              <a:rPr lang="es-ES_tradnl" dirty="0"/>
              <a:t>ven envueltas en muchos problemas judiciales y con el personal de las correccionales. Cuando atraviesan por dichas circunstancias suelen mostrarse hostiles y </a:t>
            </a:r>
            <a:r>
              <a:rPr lang="es-ES_tradnl" dirty="0" smtClean="0"/>
              <a:t>desafiantes.</a:t>
            </a: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preámbulo</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pPr algn="just"/>
            <a:r>
              <a:rPr lang="es-ES" sz="2800" dirty="0"/>
              <a:t>Existen muchas causas para la conducta humana en toda su diversidad, y lo mismo aplica específicamente a la conducta criminal. </a:t>
            </a:r>
            <a:endParaRPr lang="es-ES" sz="2800" dirty="0" smtClean="0"/>
          </a:p>
          <a:p>
            <a:pPr algn="just"/>
            <a:endParaRPr lang="es-ES" sz="2800" dirty="0"/>
          </a:p>
          <a:p>
            <a:pPr algn="just"/>
            <a:r>
              <a:rPr lang="es-ES" sz="2800" dirty="0" smtClean="0"/>
              <a:t>El </a:t>
            </a:r>
            <a:r>
              <a:rPr lang="es-ES" sz="2800" dirty="0"/>
              <a:t>incremento de la violencia a nivel global, así como de los delitos y actos criminales, recibe ya atención prioritaria. Es así como la Convención Anual de Psiquiatría, APA </a:t>
            </a:r>
            <a:r>
              <a:rPr lang="es-ES" sz="2800" dirty="0" smtClean="0"/>
              <a:t>(American </a:t>
            </a:r>
            <a:r>
              <a:rPr lang="es-ES" sz="2800" dirty="0" err="1"/>
              <a:t>Psiquiatric</a:t>
            </a:r>
            <a:r>
              <a:rPr lang="es-ES" sz="2800" dirty="0"/>
              <a:t> </a:t>
            </a:r>
            <a:r>
              <a:rPr lang="es-ES" sz="2800" dirty="0" err="1"/>
              <a:t>Association</a:t>
            </a:r>
            <a:r>
              <a:rPr lang="es-ES" sz="2800" dirty="0"/>
              <a:t>), realizada en </a:t>
            </a:r>
            <a:r>
              <a:rPr lang="es-ES" sz="2800" dirty="0" err="1"/>
              <a:t>Pennsilvania</a:t>
            </a:r>
            <a:r>
              <a:rPr lang="es-ES" sz="2800" dirty="0"/>
              <a:t> en el 2002 estudió la relación de los trastornos mentales con la violencia y la conducta agresiva.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5632311"/>
          </a:xfrm>
          <a:prstGeom prst="rect">
            <a:avLst/>
          </a:prstGeom>
          <a:noFill/>
        </p:spPr>
        <p:txBody>
          <a:bodyPr wrap="square" rtlCol="0">
            <a:spAutoFit/>
          </a:bodyPr>
          <a:lstStyle/>
          <a:p>
            <a:pPr algn="just"/>
            <a:r>
              <a:rPr lang="es-ES" dirty="0"/>
              <a:t>Estamos en un momento histórico crucial donde la nueva tecnología investigativa habrá de ayudar a entender mejor – con evidencia clara y contundente- el verdadero espectro de posibilidades en variables de índole biológica, orgánica, congénitas o heredadas. </a:t>
            </a:r>
            <a:endParaRPr lang="es-ES" dirty="0" smtClean="0"/>
          </a:p>
          <a:p>
            <a:pPr algn="just"/>
            <a:r>
              <a:rPr lang="es-ES" dirty="0" smtClean="0"/>
              <a:t>La </a:t>
            </a:r>
            <a:r>
              <a:rPr lang="es-ES" dirty="0"/>
              <a:t>biología </a:t>
            </a:r>
            <a:r>
              <a:rPr lang="es-ES" dirty="0" smtClean="0"/>
              <a:t>no puede </a:t>
            </a:r>
            <a:r>
              <a:rPr lang="es-ES" dirty="0"/>
              <a:t>darnos la explicación total a la conducta criminal, pero </a:t>
            </a:r>
            <a:r>
              <a:rPr lang="es-ES" dirty="0" smtClean="0"/>
              <a:t>es competente </a:t>
            </a:r>
            <a:r>
              <a:rPr lang="es-ES" dirty="0"/>
              <a:t>reconocer aquellas condiciones fisiológicas, neurológicas, cromosómicas y anatómicas que puedan determinar algunos de los muchos casos de conducta criminal</a:t>
            </a:r>
            <a:r>
              <a:rPr lang="es-ES" dirty="0" smtClean="0"/>
              <a:t>.</a:t>
            </a:r>
          </a:p>
          <a:p>
            <a:pPr algn="just"/>
            <a:endParaRPr lang="es-MX" dirty="0"/>
          </a:p>
          <a:p>
            <a:pPr algn="just"/>
            <a:r>
              <a:rPr lang="es-ES" dirty="0" smtClean="0"/>
              <a:t>Hoy </a:t>
            </a:r>
            <a:r>
              <a:rPr lang="es-ES" dirty="0"/>
              <a:t>día las investigaciones giran explorando nuevas, o más específicas, variables que incluyen una variedad enorme de factores físicos tales </a:t>
            </a:r>
            <a:r>
              <a:rPr lang="es-ES" dirty="0" smtClean="0"/>
              <a:t>como:</a:t>
            </a:r>
          </a:p>
          <a:p>
            <a:pPr marL="722313" indent="-366713" algn="just">
              <a:buFont typeface="Wingdings" pitchFamily="2" charset="2"/>
              <a:buChar char="v"/>
            </a:pPr>
            <a:r>
              <a:rPr lang="es-ES" dirty="0" smtClean="0"/>
              <a:t>niveles </a:t>
            </a:r>
            <a:r>
              <a:rPr lang="es-ES" dirty="0"/>
              <a:t>alterados de </a:t>
            </a:r>
            <a:r>
              <a:rPr lang="es-ES" dirty="0" smtClean="0"/>
              <a:t>serotonina</a:t>
            </a:r>
          </a:p>
          <a:p>
            <a:pPr marL="722313" indent="-366713" algn="just">
              <a:buFont typeface="Wingdings" pitchFamily="2" charset="2"/>
              <a:buChar char="v"/>
            </a:pPr>
            <a:r>
              <a:rPr lang="es-ES" dirty="0" smtClean="0"/>
              <a:t>alteraciones </a:t>
            </a:r>
            <a:r>
              <a:rPr lang="es-ES" dirty="0"/>
              <a:t>en el lóbulo </a:t>
            </a:r>
            <a:r>
              <a:rPr lang="es-ES" dirty="0" smtClean="0"/>
              <a:t>frontal</a:t>
            </a:r>
          </a:p>
          <a:p>
            <a:pPr marL="722313" indent="-366713" algn="just">
              <a:buFont typeface="Wingdings" pitchFamily="2" charset="2"/>
              <a:buChar char="v"/>
            </a:pPr>
            <a:r>
              <a:rPr lang="es-ES" dirty="0" smtClean="0"/>
              <a:t>ADD </a:t>
            </a:r>
            <a:r>
              <a:rPr lang="es-ES" dirty="0"/>
              <a:t>(desorden de déficit de </a:t>
            </a:r>
            <a:r>
              <a:rPr lang="es-ES" dirty="0" smtClean="0"/>
              <a:t>atención)</a:t>
            </a:r>
          </a:p>
          <a:p>
            <a:pPr marL="722313" indent="-366713" algn="just">
              <a:buFont typeface="Wingdings" pitchFamily="2" charset="2"/>
              <a:buChar char="v"/>
            </a:pPr>
            <a:r>
              <a:rPr lang="es-ES" dirty="0" smtClean="0"/>
              <a:t>niveles </a:t>
            </a:r>
            <a:r>
              <a:rPr lang="es-ES" dirty="0"/>
              <a:t>altos de testosterona </a:t>
            </a:r>
            <a:r>
              <a:rPr lang="es-ES" dirty="0" smtClean="0"/>
              <a:t>con </a:t>
            </a:r>
            <a:r>
              <a:rPr lang="es-ES" dirty="0"/>
              <a:t>niveles bajos de </a:t>
            </a:r>
            <a:r>
              <a:rPr lang="es-ES" dirty="0" smtClean="0"/>
              <a:t>serotonina</a:t>
            </a:r>
          </a:p>
          <a:p>
            <a:pPr marL="722313" indent="-366713" algn="just">
              <a:buFont typeface="Wingdings" pitchFamily="2" charset="2"/>
              <a:buChar char="v"/>
            </a:pPr>
            <a:r>
              <a:rPr lang="es-ES" dirty="0" smtClean="0"/>
              <a:t>niveles </a:t>
            </a:r>
            <a:r>
              <a:rPr lang="es-ES" dirty="0"/>
              <a:t>bajos de </a:t>
            </a:r>
            <a:r>
              <a:rPr lang="es-ES" dirty="0" smtClean="0"/>
              <a:t>colesterol</a:t>
            </a:r>
          </a:p>
          <a:p>
            <a:pPr marL="722313" indent="-366713" algn="just">
              <a:buFont typeface="Wingdings" pitchFamily="2" charset="2"/>
              <a:buChar char="v"/>
            </a:pPr>
            <a:r>
              <a:rPr lang="es-ES" dirty="0" smtClean="0"/>
              <a:t>el </a:t>
            </a:r>
            <a:r>
              <a:rPr lang="es-ES" dirty="0"/>
              <a:t>efecto en general de los </a:t>
            </a:r>
            <a:r>
              <a:rPr lang="es-ES" dirty="0" smtClean="0"/>
              <a:t>andrógenos</a:t>
            </a:r>
          </a:p>
          <a:p>
            <a:pPr marL="722313" indent="-366713" algn="just">
              <a:buFont typeface="Wingdings" pitchFamily="2" charset="2"/>
              <a:buChar char="v"/>
            </a:pPr>
            <a:r>
              <a:rPr lang="es-ES" dirty="0" smtClean="0"/>
              <a:t>el </a:t>
            </a:r>
            <a:r>
              <a:rPr lang="es-ES" dirty="0"/>
              <a:t>efecto de diversas drogas auto-inducidas (</a:t>
            </a:r>
            <a:r>
              <a:rPr lang="es-ES" dirty="0" smtClean="0"/>
              <a:t>ingeridas)</a:t>
            </a:r>
          </a:p>
          <a:p>
            <a:pPr algn="just"/>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3693319"/>
          </a:xfrm>
          <a:prstGeom prst="rect">
            <a:avLst/>
          </a:prstGeom>
          <a:noFill/>
        </p:spPr>
        <p:txBody>
          <a:bodyPr wrap="square" rtlCol="0">
            <a:spAutoFit/>
          </a:bodyPr>
          <a:lstStyle/>
          <a:p>
            <a:pPr marL="987425" indent="-354013" algn="just">
              <a:buFont typeface="Wingdings" pitchFamily="2" charset="2"/>
              <a:buChar char="v"/>
            </a:pPr>
            <a:r>
              <a:rPr lang="es-ES" dirty="0" smtClean="0"/>
              <a:t>los efectos de las dietas (enfoque nutricional)</a:t>
            </a:r>
          </a:p>
          <a:p>
            <a:pPr marL="987425" indent="-354013" algn="just">
              <a:buFont typeface="Wingdings" pitchFamily="2" charset="2"/>
              <a:buChar char="v"/>
            </a:pPr>
            <a:r>
              <a:rPr lang="es-ES" dirty="0" smtClean="0"/>
              <a:t>alteraciones por cobre y zinc</a:t>
            </a:r>
          </a:p>
          <a:p>
            <a:pPr marL="987425" indent="-354013" algn="just">
              <a:buFont typeface="Wingdings" pitchFamily="2" charset="2"/>
              <a:buChar char="v"/>
            </a:pPr>
            <a:r>
              <a:rPr lang="es-ES" dirty="0" smtClean="0"/>
              <a:t>el efecto de traumas y accidentes</a:t>
            </a:r>
          </a:p>
          <a:p>
            <a:pPr marL="987425" indent="-354013" algn="just">
              <a:buFont typeface="Wingdings" pitchFamily="2" charset="2"/>
              <a:buChar char="v"/>
            </a:pPr>
            <a:r>
              <a:rPr lang="es-ES" dirty="0" smtClean="0"/>
              <a:t>el efecto de la contaminación ambiental y las toxinas</a:t>
            </a:r>
          </a:p>
          <a:p>
            <a:pPr marL="987425" indent="-354013" algn="just">
              <a:buFont typeface="Wingdings" pitchFamily="2" charset="2"/>
              <a:buChar char="v"/>
            </a:pPr>
            <a:r>
              <a:rPr lang="es-ES" dirty="0" smtClean="0"/>
              <a:t>Hiperactividad</a:t>
            </a:r>
          </a:p>
          <a:p>
            <a:pPr marL="987425" indent="-354013" algn="just">
              <a:buFont typeface="Wingdings" pitchFamily="2" charset="2"/>
              <a:buChar char="v"/>
            </a:pPr>
            <a:r>
              <a:rPr lang="es-ES" dirty="0" smtClean="0"/>
              <a:t>problemas cognitivos</a:t>
            </a:r>
          </a:p>
          <a:p>
            <a:pPr marL="987425" indent="-354013" algn="just">
              <a:buFont typeface="Wingdings" pitchFamily="2" charset="2"/>
              <a:buChar char="v"/>
            </a:pPr>
            <a:r>
              <a:rPr lang="es-ES" dirty="0" smtClean="0"/>
              <a:t>el efecto del tabaquismo en la madre sobre los hijos/ as</a:t>
            </a:r>
          </a:p>
          <a:p>
            <a:pPr marL="987425" indent="-354013" algn="just">
              <a:buFont typeface="Wingdings" pitchFamily="2" charset="2"/>
              <a:buChar char="v"/>
            </a:pPr>
            <a:r>
              <a:rPr lang="es-ES" dirty="0" smtClean="0"/>
              <a:t>efecto del ácido úrico</a:t>
            </a:r>
          </a:p>
          <a:p>
            <a:pPr marL="987425" indent="-354013" algn="just">
              <a:buFont typeface="Wingdings" pitchFamily="2" charset="2"/>
              <a:buChar char="v"/>
            </a:pPr>
            <a:r>
              <a:rPr lang="es-ES" dirty="0" smtClean="0"/>
              <a:t>la predisposición genética</a:t>
            </a:r>
          </a:p>
          <a:p>
            <a:pPr marL="987425" indent="-354013" algn="just">
              <a:buFont typeface="Wingdings" pitchFamily="2" charset="2"/>
              <a:buChar char="v"/>
            </a:pPr>
            <a:r>
              <a:rPr lang="es-ES" dirty="0" smtClean="0"/>
              <a:t>la relación entre estados emocionales alterados (depresión y ansiedad)</a:t>
            </a:r>
          </a:p>
          <a:p>
            <a:pPr marL="987425" indent="-354013" algn="just">
              <a:buFont typeface="Wingdings" pitchFamily="2" charset="2"/>
              <a:buChar char="v"/>
            </a:pPr>
            <a:r>
              <a:rPr lang="es-ES" dirty="0" smtClean="0"/>
              <a:t>Etc. </a:t>
            </a:r>
          </a:p>
          <a:p>
            <a:pPr algn="just"/>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5386090"/>
          </a:xfrm>
          <a:prstGeom prst="rect">
            <a:avLst/>
          </a:prstGeom>
          <a:noFill/>
        </p:spPr>
        <p:txBody>
          <a:bodyPr wrap="square" rtlCol="0">
            <a:spAutoFit/>
          </a:bodyPr>
          <a:lstStyle/>
          <a:p>
            <a:pPr algn="just"/>
            <a:r>
              <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Trastornos </a:t>
            </a:r>
            <a:r>
              <a:rPr lang="es-ES" sz="2800" dirty="0">
                <a:ln w="18000">
                  <a:solidFill>
                    <a:schemeClr val="accent2">
                      <a:satMod val="140000"/>
                    </a:schemeClr>
                  </a:solidFill>
                  <a:prstDash val="solid"/>
                  <a:miter lim="800000"/>
                </a:ln>
                <a:noFill/>
                <a:effectLst>
                  <a:outerShdw blurRad="25500" dist="23000" dir="7020000" algn="tl">
                    <a:srgbClr val="000000">
                      <a:alpha val="50000"/>
                    </a:srgbClr>
                  </a:outerShdw>
                </a:effectLst>
              </a:rPr>
              <a:t>bioquímicos: Serotonina </a:t>
            </a:r>
            <a:r>
              <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t>
            </a:r>
            <a:r>
              <a:rPr lang="es-ES" sz="2800"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Serotina</a:t>
            </a:r>
            <a:r>
              <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t>
            </a:r>
          </a:p>
          <a:p>
            <a:pPr algn="just"/>
            <a:endParaRPr lang="es-ES" dirty="0" smtClean="0"/>
          </a:p>
          <a:p>
            <a:pPr marL="633413" indent="-354013" algn="just">
              <a:buFont typeface="Wingdings" pitchFamily="2" charset="2"/>
              <a:buChar char="q"/>
            </a:pPr>
            <a:r>
              <a:rPr lang="es-ES" sz="2800" dirty="0"/>
              <a:t>N</a:t>
            </a:r>
            <a:r>
              <a:rPr lang="es-ES" sz="2800" dirty="0" smtClean="0"/>
              <a:t>eurotransmisor </a:t>
            </a:r>
            <a:r>
              <a:rPr lang="es-ES" sz="2800" dirty="0"/>
              <a:t>natural que cuando está en niveles alterados o anormales tiene efectos cerebrales asociados con tendencias suicidas, agresión y violencia, alcoholismo y conducta impulsiva. </a:t>
            </a:r>
            <a:endParaRPr lang="es-ES" sz="2800" dirty="0" smtClean="0"/>
          </a:p>
          <a:p>
            <a:pPr marL="633413" indent="-354013" algn="just">
              <a:buFont typeface="Wingdings" pitchFamily="2" charset="2"/>
              <a:buChar char="q"/>
            </a:pPr>
            <a:endParaRPr lang="es-ES" sz="2800" dirty="0"/>
          </a:p>
          <a:p>
            <a:pPr marL="633413" indent="-354013" algn="just">
              <a:buFont typeface="Wingdings" pitchFamily="2" charset="2"/>
              <a:buChar char="q"/>
            </a:pPr>
            <a:r>
              <a:rPr lang="es-ES" sz="2800" dirty="0" smtClean="0"/>
              <a:t>Las </a:t>
            </a:r>
            <a:r>
              <a:rPr lang="es-ES" sz="2800" dirty="0"/>
              <a:t>funciones normales de la serotonina son la regulación de la excitación, los estados de ánimo, la actividad sexual, la agresión y el control de los impulsos. </a:t>
            </a:r>
            <a:endParaRPr lang="es-ES" sz="2800" dirty="0" smtClean="0"/>
          </a:p>
          <a:p>
            <a:pPr marL="633413" indent="-354013" algn="just">
              <a:buFont typeface="Wingdings" pitchFamily="2" charset="2"/>
              <a:buChar char="q"/>
            </a:pPr>
            <a:endParaRPr lang="es-ES"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5109091"/>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Condiciones Congénitas: Síndrome Fetal Alcohólico</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633413" indent="-354013" algn="just">
              <a:buFont typeface="Wingdings" pitchFamily="2" charset="2"/>
              <a:buChar char="q"/>
            </a:pPr>
            <a:r>
              <a:rPr lang="es-ES" sz="2800" dirty="0" smtClean="0"/>
              <a:t>Problemas de conducta y problemas en las destrezas intelectuales en hijos de hombres alcohólicos.</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marL="633413" indent="-354013" algn="just">
              <a:buFont typeface="Wingdings" pitchFamily="2" charset="2"/>
              <a:buChar char="q"/>
            </a:pPr>
            <a:r>
              <a:rPr lang="es-ES" sz="2800" dirty="0" smtClean="0"/>
              <a:t>Esta </a:t>
            </a:r>
            <a:r>
              <a:rPr lang="es-ES" sz="2800" dirty="0"/>
              <a:t>conducta </a:t>
            </a:r>
            <a:r>
              <a:rPr lang="es-ES" sz="2800" dirty="0" smtClean="0"/>
              <a:t>incluye </a:t>
            </a:r>
            <a:r>
              <a:rPr lang="es-ES" sz="2800" dirty="0"/>
              <a:t>impulsividad, falta de consideración con los demás, mentir, engañar, robar, y adicción al alcohol o </a:t>
            </a:r>
            <a:r>
              <a:rPr lang="es-ES" sz="2800" dirty="0" smtClean="0"/>
              <a:t>drogas, dificultad </a:t>
            </a:r>
            <a:r>
              <a:rPr lang="es-ES" sz="2800" dirty="0"/>
              <a:t>de vivir independientes a los padres, pobre juicio social y dificultades en conducta sexual, soledad y depresión.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4247317"/>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Efecto de golpes-traumas y alteraciones del lóbulo frontal</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633413" indent="-354013" algn="just">
              <a:buFont typeface="Wingdings" pitchFamily="2" charset="2"/>
              <a:buChar char="q"/>
            </a:pPr>
            <a:r>
              <a:rPr lang="es-ES" sz="2800" dirty="0" smtClean="0"/>
              <a:t>Los </a:t>
            </a:r>
            <a:r>
              <a:rPr lang="es-ES" sz="2800" dirty="0"/>
              <a:t>traumas cerebrales anteceden cambios de conducta predisponiendo hacia un incremento en violencia. Muchas de estas lesiones fueron adquiridas en la infancia tanto bajo juegos como en accidentes o producto de maltrato infantil. </a:t>
            </a:r>
            <a:endParaRPr lang="es-ES" sz="2800" dirty="0" smtClean="0"/>
          </a:p>
          <a:p>
            <a:pPr marL="633413" indent="-354013" algn="just">
              <a:buFont typeface="Wingdings" pitchFamily="2" charset="2"/>
              <a:buChar char="q"/>
            </a:pPr>
            <a:endParaRPr lang="es-E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Introducción</a:t>
            </a:r>
            <a:r>
              <a:rPr lang="es-ES" dirty="0" smtClean="0"/>
              <a:t/>
            </a:r>
            <a:br>
              <a:rPr lang="es-ES" dirty="0" smtClean="0"/>
            </a:br>
            <a:endParaRPr lang="es-ES" dirty="0"/>
          </a:p>
        </p:txBody>
      </p:sp>
      <p:sp>
        <p:nvSpPr>
          <p:cNvPr id="4" name="3 CuadroTexto"/>
          <p:cNvSpPr txBox="1"/>
          <p:nvPr/>
        </p:nvSpPr>
        <p:spPr>
          <a:xfrm>
            <a:off x="142844" y="1214422"/>
            <a:ext cx="7858180" cy="5355312"/>
          </a:xfrm>
          <a:prstGeom prst="rect">
            <a:avLst/>
          </a:prstGeom>
          <a:noFill/>
        </p:spPr>
        <p:txBody>
          <a:bodyPr wrap="square" rtlCol="0">
            <a:spAutoFit/>
          </a:bodyPr>
          <a:lstStyle/>
          <a:p>
            <a:pPr algn="just"/>
            <a:r>
              <a:rPr lang="es-ES_tradnl" dirty="0"/>
              <a:t>Aproximadamente hace 10 años los análisis que fueron efectuados sobre la delincuencia y el crimen se abocan decididamente a la postulación y a la existencia de factores de patrones específicamente distintos al comportamiento </a:t>
            </a:r>
            <a:r>
              <a:rPr lang="es-ES_tradnl" dirty="0" smtClean="0"/>
              <a:t>delictuoso.</a:t>
            </a:r>
          </a:p>
          <a:p>
            <a:pPr algn="just"/>
            <a:endParaRPr lang="es-ES_tradnl" dirty="0" smtClean="0"/>
          </a:p>
          <a:p>
            <a:pPr algn="just"/>
            <a:r>
              <a:rPr lang="es-ES_tradnl" dirty="0"/>
              <a:t>Las normas que se siguen para la clasificación de los transgresores, según la ley se establecen en función de: la tipología del delincuente o criminal, el color de cabello, su raza, su edad, existencia de reincidencia urbana o rural. Lo ideal sería que la elección del delincuente fuera atinada al cuadro clasificatorio, los cuales exhiban los esquemas clasificatorios de este; sin embargo esta muestra se distingue ya que ninguno de los hechos delictivos nos permite establecer una clasificación segura</a:t>
            </a:r>
            <a:r>
              <a:rPr lang="es-ES_tradnl" dirty="0" smtClean="0"/>
              <a:t>.</a:t>
            </a:r>
          </a:p>
          <a:p>
            <a:pPr algn="just"/>
            <a:endParaRPr lang="es-ES_tradnl" dirty="0" smtClean="0"/>
          </a:p>
          <a:p>
            <a:pPr algn="just"/>
            <a:r>
              <a:rPr lang="es-ES_tradnl" dirty="0"/>
              <a:t>Diferentes criminólogos han coincidido con la clasificación de los </a:t>
            </a:r>
            <a:r>
              <a:rPr lang="es-ES_tradnl" dirty="0" smtClean="0"/>
              <a:t>delincuentes en: </a:t>
            </a:r>
            <a:r>
              <a:rPr lang="es-ES_tradnl" b="1" dirty="0" err="1" smtClean="0"/>
              <a:t>prosociales</a:t>
            </a:r>
            <a:r>
              <a:rPr lang="es-ES_tradnl" b="1" dirty="0"/>
              <a:t>, </a:t>
            </a:r>
            <a:r>
              <a:rPr lang="es-ES_tradnl" b="1" dirty="0" smtClean="0"/>
              <a:t>antisociales</a:t>
            </a:r>
            <a:r>
              <a:rPr lang="es-ES_tradnl" b="1" dirty="0"/>
              <a:t>, y </a:t>
            </a:r>
            <a:r>
              <a:rPr lang="es-ES_tradnl" b="1" dirty="0" smtClean="0"/>
              <a:t>asociales</a:t>
            </a:r>
            <a:r>
              <a:rPr lang="es-ES_tradnl" dirty="0"/>
              <a:t>. Hay delincuentes cuya actitud frente a la vida es de índole “convencional” (</a:t>
            </a:r>
            <a:r>
              <a:rPr lang="es-ES_tradnl" dirty="0" err="1"/>
              <a:t>prosocial</a:t>
            </a:r>
            <a:r>
              <a:rPr lang="es-ES_tradnl" dirty="0"/>
              <a:t>), una segunda clase que mantiene la misma actitud del ambiente “</a:t>
            </a:r>
            <a:r>
              <a:rPr lang="es-ES_tradnl" dirty="0" err="1"/>
              <a:t>subcultural</a:t>
            </a:r>
            <a:r>
              <a:rPr lang="es-ES_tradnl" dirty="0"/>
              <a:t>” del que procede (antisocial) y la tercera clase cuya actitud es flexible y “ambivalente” son los (asociales). </a:t>
            </a:r>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4247317"/>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Efectos de Medicamentos-Drogas</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633413" indent="-354013" algn="just">
              <a:buFont typeface="Wingdings" pitchFamily="2" charset="2"/>
              <a:buChar char="q"/>
            </a:pPr>
            <a:r>
              <a:rPr lang="es-ES" sz="2800" dirty="0"/>
              <a:t>Medicamentos legalmente recetados por médicos como parte de tratamiento a condiciones como epilepsia pueden tener efectos negativos aumentando la irritabilidad, la actividad y el desajuste emocional. Tal es el caso de medicinas como </a:t>
            </a:r>
            <a:r>
              <a:rPr lang="es-ES" sz="2800" b="1" i="1" dirty="0" err="1"/>
              <a:t>Mysoline</a:t>
            </a:r>
            <a:r>
              <a:rPr lang="es-ES" sz="2800" dirty="0"/>
              <a:t> que es recetada como anticonvulsivo</a:t>
            </a:r>
            <a:r>
              <a:rPr lang="es-ES" sz="2800" dirty="0" smtClean="0"/>
              <a:t>.</a:t>
            </a:r>
            <a:endParaRPr lang="es-E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3385542"/>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Efectos Nutricionales</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354013" indent="-354013" algn="just">
              <a:buFont typeface="Wingdings" pitchFamily="2" charset="2"/>
              <a:buChar char="q"/>
            </a:pPr>
            <a:r>
              <a:rPr lang="es-ES" sz="2800" dirty="0" smtClean="0"/>
              <a:t>Trastornos en la conducta generados por la dieta alimenticia. Muchas </a:t>
            </a:r>
            <a:r>
              <a:rPr lang="es-ES" sz="2800" dirty="0"/>
              <a:t>de estas conductas son precisamente las que </a:t>
            </a:r>
            <a:r>
              <a:rPr lang="es-ES" sz="2800" dirty="0" smtClean="0"/>
              <a:t>crean </a:t>
            </a:r>
            <a:r>
              <a:rPr lang="es-ES" sz="2800" dirty="0"/>
              <a:t>problemas de ajuste escolar limitando </a:t>
            </a:r>
            <a:r>
              <a:rPr lang="es-ES" sz="2800" dirty="0" smtClean="0"/>
              <a:t>el </a:t>
            </a:r>
            <a:r>
              <a:rPr lang="es-ES" sz="2800" dirty="0"/>
              <a:t>aprendizaje e integración </a:t>
            </a:r>
            <a:r>
              <a:rPr lang="es-ES" sz="2800" dirty="0" smtClean="0"/>
              <a:t>del niño a </a:t>
            </a:r>
            <a:r>
              <a:rPr lang="es-ES" sz="2800" dirty="0"/>
              <a:t>las reglas del salón de clases.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2954655"/>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Trastornos Hormonales</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354013" indent="-354013" algn="just">
              <a:buFont typeface="Wingdings" pitchFamily="2" charset="2"/>
              <a:buChar char="q"/>
            </a:pPr>
            <a:r>
              <a:rPr lang="es-ES" sz="2800" dirty="0"/>
              <a:t>Ante el hecho obvio de que el hombre tiende a mostrarse más agresivo que las mujeres, las hormonas masculinas </a:t>
            </a:r>
            <a:r>
              <a:rPr lang="es-ES" sz="2800" dirty="0" smtClean="0"/>
              <a:t>-la </a:t>
            </a:r>
            <a:r>
              <a:rPr lang="es-ES" sz="2800" b="1" dirty="0"/>
              <a:t>testosterona</a:t>
            </a:r>
            <a:r>
              <a:rPr lang="es-ES" sz="2800" dirty="0"/>
              <a:t>- ha sido objeto de estudio en la conducta violenta.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2523768"/>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Alteraciones en Conducta por Hiperactividad Orgánica</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354013" indent="-354013" algn="just">
              <a:buFont typeface="Wingdings" pitchFamily="2" charset="2"/>
              <a:buChar char="q"/>
            </a:pPr>
            <a:r>
              <a:rPr lang="es-ES" sz="2800" dirty="0" smtClean="0"/>
              <a:t>Varones </a:t>
            </a:r>
            <a:r>
              <a:rPr lang="es-ES" sz="2800" dirty="0"/>
              <a:t>hiperactivos muestran una tendencia alta de riesgo a entrar en conducta antisocial en la adolescencia.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5847755"/>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Daño Cerebral</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354013" indent="-354013" algn="just">
              <a:buFont typeface="Wingdings" pitchFamily="2" charset="2"/>
              <a:buChar char="q"/>
            </a:pPr>
            <a:r>
              <a:rPr lang="es-ES" sz="2800" dirty="0" smtClean="0"/>
              <a:t>Estudios demuestran </a:t>
            </a:r>
            <a:r>
              <a:rPr lang="es-ES" sz="2800" dirty="0"/>
              <a:t>que daños cerebrales son la regla entre asesinos y no la excepción</a:t>
            </a:r>
            <a:r>
              <a:rPr lang="es-ES" sz="2800" dirty="0" smtClean="0"/>
              <a:t>.</a:t>
            </a:r>
          </a:p>
          <a:p>
            <a:pPr marL="354013" indent="-354013" algn="just"/>
            <a:endParaRPr lang="es-ES" sz="2800" dirty="0"/>
          </a:p>
          <a:p>
            <a:pPr marL="1695450" indent="-354013" algn="just">
              <a:buFont typeface="Wingdings" pitchFamily="2" charset="2"/>
              <a:buChar char="§"/>
            </a:pPr>
            <a:r>
              <a:rPr lang="es-ES" sz="2400" dirty="0" smtClean="0"/>
              <a:t>Síndrome fetal alcohólico</a:t>
            </a:r>
          </a:p>
          <a:p>
            <a:pPr marL="1695450" indent="-354013" algn="just">
              <a:buFont typeface="Wingdings" pitchFamily="2" charset="2"/>
              <a:buChar char="§"/>
            </a:pPr>
            <a:r>
              <a:rPr lang="es-ES" sz="2400" dirty="0" smtClean="0"/>
              <a:t>Retardo mental</a:t>
            </a:r>
          </a:p>
          <a:p>
            <a:pPr marL="1695450" indent="-354013" algn="just">
              <a:buFont typeface="Wingdings" pitchFamily="2" charset="2"/>
              <a:buChar char="§"/>
            </a:pPr>
            <a:r>
              <a:rPr lang="es-ES" sz="2400" dirty="0" smtClean="0"/>
              <a:t>Perlesía cerebral</a:t>
            </a:r>
          </a:p>
          <a:p>
            <a:pPr marL="1695450" indent="-354013" algn="just">
              <a:buFont typeface="Wingdings" pitchFamily="2" charset="2"/>
              <a:buChar char="§"/>
            </a:pPr>
            <a:r>
              <a:rPr lang="es-MX" sz="2400" dirty="0" smtClean="0"/>
              <a:t>Hipotiroidismo</a:t>
            </a:r>
          </a:p>
          <a:p>
            <a:pPr marL="1695450" indent="-354013" algn="just">
              <a:buFont typeface="Wingdings" pitchFamily="2" charset="2"/>
              <a:buChar char="§"/>
            </a:pPr>
            <a:r>
              <a:rPr lang="es-MX" sz="2400" dirty="0" smtClean="0"/>
              <a:t>Psicosis</a:t>
            </a:r>
          </a:p>
          <a:p>
            <a:pPr marL="1695450" indent="-354013" algn="just">
              <a:buFont typeface="Wingdings" pitchFamily="2" charset="2"/>
              <a:buChar char="§"/>
            </a:pPr>
            <a:r>
              <a:rPr lang="es-MX" sz="2400" dirty="0" err="1" smtClean="0"/>
              <a:t>Nicroadenoma</a:t>
            </a:r>
            <a:endParaRPr lang="es-MX" sz="2400" dirty="0" smtClean="0"/>
          </a:p>
          <a:p>
            <a:pPr marL="1695450" indent="-354013" algn="just">
              <a:buFont typeface="Wingdings" pitchFamily="2" charset="2"/>
              <a:buChar char="§"/>
            </a:pPr>
            <a:r>
              <a:rPr lang="es-MX" sz="2400" dirty="0" smtClean="0"/>
              <a:t>Hidrocefalia</a:t>
            </a:r>
          </a:p>
          <a:p>
            <a:pPr marL="1695450" indent="-354013" algn="just">
              <a:buFont typeface="Wingdings" pitchFamily="2" charset="2"/>
              <a:buChar char="§"/>
            </a:pPr>
            <a:r>
              <a:rPr lang="es-MX" sz="2400" dirty="0" smtClean="0"/>
              <a:t>Epilepsia</a:t>
            </a:r>
          </a:p>
          <a:p>
            <a:pPr marL="1695450" indent="-354013" algn="just">
              <a:buFont typeface="Wingdings" pitchFamily="2" charset="2"/>
              <a:buChar char="§"/>
            </a:pPr>
            <a:r>
              <a:rPr lang="es-MX" sz="2400" dirty="0" smtClean="0"/>
              <a:t>Demencia</a:t>
            </a:r>
          </a:p>
          <a:p>
            <a:pPr marL="1695450" indent="-354013" algn="just"/>
            <a:endParaRPr lang="es-E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5539978"/>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Intoxicaciones y Contaminación Ambiental</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354013" indent="-354013" algn="just">
              <a:buFont typeface="Wingdings" pitchFamily="2" charset="2"/>
              <a:buChar char="q"/>
            </a:pPr>
            <a:r>
              <a:rPr lang="es-ES" sz="2800" dirty="0" smtClean="0"/>
              <a:t>Es </a:t>
            </a:r>
            <a:r>
              <a:rPr lang="es-ES" sz="2800" dirty="0"/>
              <a:t>de reciente interés el estudio del efecto de diversas fuentes de toxicidad sobre la humanidad. Un estudio formal sobre el efecto del plomo indica que produce alteraciones en la conducta hacia la violencia y la conducta antisocial. </a:t>
            </a:r>
            <a:endParaRPr lang="es-ES" sz="2800" dirty="0" smtClean="0"/>
          </a:p>
          <a:p>
            <a:pPr marL="354013" indent="-354013" algn="just">
              <a:buFont typeface="Wingdings" pitchFamily="2" charset="2"/>
              <a:buChar char="q"/>
            </a:pPr>
            <a:r>
              <a:rPr lang="es-ES" sz="2800" dirty="0"/>
              <a:t>Aunque los autores creen que hay factores del ambiente social que contribuyen a estas conductas, enfatizan en la importancia de prevenir la toxicidad cerebral por plomo. </a:t>
            </a:r>
          </a:p>
          <a:p>
            <a:pPr marL="354013" indent="-354013" algn="just">
              <a:buFont typeface="Wingdings" pitchFamily="2" charset="2"/>
              <a:buChar char="q"/>
            </a:pPr>
            <a:endParaRPr lang="es-E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biológicas</a:t>
            </a:r>
            <a:r>
              <a:rPr lang="es-ES" dirty="0" smtClean="0"/>
              <a:t/>
            </a:r>
            <a:br>
              <a:rPr lang="es-ES" dirty="0" smtClean="0"/>
            </a:br>
            <a:endParaRPr lang="es-ES" dirty="0"/>
          </a:p>
        </p:txBody>
      </p:sp>
      <p:sp>
        <p:nvSpPr>
          <p:cNvPr id="4" name="3 CuadroTexto"/>
          <p:cNvSpPr txBox="1"/>
          <p:nvPr/>
        </p:nvSpPr>
        <p:spPr>
          <a:xfrm>
            <a:off x="142844" y="1214422"/>
            <a:ext cx="7858180" cy="2092881"/>
          </a:xfrm>
          <a:prstGeom prst="rect">
            <a:avLst/>
          </a:prstGeom>
          <a:noFill/>
        </p:spPr>
        <p:txBody>
          <a:bodyPr wrap="square" rtlCol="0">
            <a:spAutoFit/>
          </a:bodyPr>
          <a:lstStyle/>
          <a:p>
            <a:pPr algn="just"/>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Condiciones y </a:t>
            </a:r>
            <a:r>
              <a:rPr lang="es-MX" sz="2800" dirty="0">
                <a:ln w="18000">
                  <a:solidFill>
                    <a:schemeClr val="accent2">
                      <a:satMod val="140000"/>
                    </a:schemeClr>
                  </a:solidFill>
                  <a:prstDash val="solid"/>
                  <a:miter lim="800000"/>
                </a:ln>
                <a:noFill/>
                <a:effectLst>
                  <a:outerShdw blurRad="25500" dist="23000" dir="7020000" algn="tl">
                    <a:srgbClr val="000000">
                      <a:alpha val="50000"/>
                    </a:srgbClr>
                  </a:outerShdw>
                </a:effectLst>
              </a:rPr>
              <a:t>T</a:t>
            </a:r>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rastornos </a:t>
            </a:r>
            <a:r>
              <a:rPr lang="es-MX" sz="2800" dirty="0">
                <a:ln w="18000">
                  <a:solidFill>
                    <a:schemeClr val="accent2">
                      <a:satMod val="140000"/>
                    </a:schemeClr>
                  </a:solidFill>
                  <a:prstDash val="solid"/>
                  <a:miter lim="800000"/>
                </a:ln>
                <a:noFill/>
                <a:effectLst>
                  <a:outerShdw blurRad="25500" dist="23000" dir="7020000" algn="tl">
                    <a:srgbClr val="000000">
                      <a:alpha val="50000"/>
                    </a:srgbClr>
                  </a:outerShdw>
                </a:effectLst>
              </a:rPr>
              <a:t>M</a:t>
            </a:r>
            <a:r>
              <a:rPr lang="es-MX"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entales</a:t>
            </a:r>
            <a:endParaRPr lang="es-ES"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just"/>
            <a:endParaRPr lang="es-ES" dirty="0" smtClean="0"/>
          </a:p>
          <a:p>
            <a:pPr marL="354013" indent="-354013" algn="just">
              <a:buFont typeface="Wingdings" pitchFamily="2" charset="2"/>
              <a:buChar char="q"/>
            </a:pPr>
            <a:r>
              <a:rPr lang="es-ES" sz="2800" dirty="0"/>
              <a:t>Diversos </a:t>
            </a:r>
            <a:r>
              <a:rPr lang="es-ES" sz="2800" dirty="0" smtClean="0"/>
              <a:t>estudios </a:t>
            </a:r>
            <a:r>
              <a:rPr lang="es-ES" sz="2800" dirty="0"/>
              <a:t>confirman que la presencia de trastornos de salud mental incrementa la conducta violenta y </a:t>
            </a:r>
            <a:r>
              <a:rPr lang="es-ES" sz="2800" smtClean="0"/>
              <a:t>antisocial.</a:t>
            </a:r>
            <a:endParaRPr lang="es-E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4401205"/>
          </a:xfrm>
          <a:prstGeom prst="rect">
            <a:avLst/>
          </a:prstGeom>
          <a:noFill/>
        </p:spPr>
        <p:txBody>
          <a:bodyPr wrap="square" rtlCol="0">
            <a:spAutoFit/>
          </a:bodyPr>
          <a:lstStyle/>
          <a:p>
            <a:pPr algn="just"/>
            <a:r>
              <a:rPr lang="es-ES" sz="2800" dirty="0" smtClean="0"/>
              <a:t>Así como desde la biología y la genética podemos explicar las causas de la conducta criminal como aquella que es causada por factores de herencia, anormalidades, influencias de toxicidad, anormalidades producidas por golpes, lesiones y traumas craneales, o por instintos de la especie animal, podemos analizar las causas (etiología) desde las Ciencias Sociales: desde la Sociología y la Psicología. </a:t>
            </a:r>
            <a:endParaRPr lang="es-MX" sz="2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693866"/>
          </a:xfrm>
          <a:prstGeom prst="rect">
            <a:avLst/>
          </a:prstGeom>
          <a:noFill/>
        </p:spPr>
        <p:txBody>
          <a:bodyPr wrap="square" rtlCol="0">
            <a:spAutoFit/>
          </a:bodyPr>
          <a:lstStyle/>
          <a:p>
            <a:pPr algn="just"/>
            <a:r>
              <a:rPr lang="es-ES" sz="2800" dirty="0" smtClean="0"/>
              <a:t>Desde tiempos inmemorables los filósofos llamaron a estos acuerdos el "contrato social". No obstante, en todo grupo social y en toda época histórica hemos confrontado la realidad de individuos que han mostrado serias dificultades de ajuste, acatamiento o adaptación a las reglas; o sea, que alguna forma de violación, o crimen, siempre ha estado presente. Algunas formas de no-acatamiento no son necesariamente crímenes, sino el embrión de cambios sociales necesarios ante la insuficiencia del sistema prevaleciente en un momento dado. </a:t>
            </a:r>
            <a:endParaRPr lang="es-MX"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3970318"/>
          </a:xfrm>
          <a:prstGeom prst="rect">
            <a:avLst/>
          </a:prstGeom>
          <a:noFill/>
        </p:spPr>
        <p:txBody>
          <a:bodyPr wrap="square" rtlCol="0">
            <a:spAutoFit/>
          </a:bodyPr>
          <a:lstStyle/>
          <a:p>
            <a:pPr algn="just"/>
            <a:r>
              <a:rPr lang="es-MX" sz="2800" dirty="0" smtClean="0"/>
              <a:t>Por tanto, preferimos enfocar en el crimen cuando representa peligro hacia los demás, y no persigue como objetivo favorecer o crear condiciones para cambios sociales al colectivo, sino resolver problemáticas, necesidades o intereses individuales. Algunas teorías sociológicas establecen las causas de la criminalidad en diversos procesos o factores de la estructura social: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Introducción</a:t>
            </a:r>
            <a:r>
              <a:rPr lang="es-ES" dirty="0" smtClean="0"/>
              <a:t/>
            </a:r>
            <a:br>
              <a:rPr lang="es-ES" dirty="0" smtClean="0"/>
            </a:br>
            <a:endParaRPr lang="es-ES" dirty="0"/>
          </a:p>
        </p:txBody>
      </p:sp>
      <p:sp>
        <p:nvSpPr>
          <p:cNvPr id="4" name="3 CuadroTexto"/>
          <p:cNvSpPr txBox="1"/>
          <p:nvPr/>
        </p:nvSpPr>
        <p:spPr>
          <a:xfrm>
            <a:off x="142844" y="1214422"/>
            <a:ext cx="7858180" cy="5078313"/>
          </a:xfrm>
          <a:prstGeom prst="rect">
            <a:avLst/>
          </a:prstGeom>
          <a:noFill/>
        </p:spPr>
        <p:txBody>
          <a:bodyPr wrap="square" rtlCol="0">
            <a:spAutoFit/>
          </a:bodyPr>
          <a:lstStyle/>
          <a:p>
            <a:pPr algn="just"/>
            <a:r>
              <a:rPr lang="es-ES_tradnl" dirty="0"/>
              <a:t>El medio ambiente familiar y los procesos de interacción </a:t>
            </a:r>
            <a:r>
              <a:rPr lang="es-ES_tradnl" dirty="0" smtClean="0"/>
              <a:t>constituyen </a:t>
            </a:r>
            <a:r>
              <a:rPr lang="es-ES_tradnl" dirty="0"/>
              <a:t>una de las perspectivas generales de los transgresores. La estructura familiar y las actividades que ella constituye son esencialmente </a:t>
            </a:r>
            <a:r>
              <a:rPr lang="es-ES_tradnl" dirty="0" smtClean="0"/>
              <a:t>determinantes </a:t>
            </a:r>
            <a:r>
              <a:rPr lang="es-ES_tradnl" dirty="0"/>
              <a:t>en la naturaleza de la conducta delictiva</a:t>
            </a:r>
            <a:endParaRPr lang="es-ES" dirty="0"/>
          </a:p>
          <a:p>
            <a:pPr algn="just"/>
            <a:endParaRPr lang="es-ES_tradnl" dirty="0" smtClean="0"/>
          </a:p>
          <a:p>
            <a:pPr marL="354013" indent="-354013" algn="just">
              <a:buFont typeface="Wingdings" pitchFamily="2" charset="2"/>
              <a:buChar char="v"/>
            </a:pPr>
            <a:r>
              <a:rPr lang="es-ES_tradnl" dirty="0" smtClean="0"/>
              <a:t>La </a:t>
            </a:r>
            <a:r>
              <a:rPr lang="es-ES_tradnl" dirty="0"/>
              <a:t>familia es una de las bases donde los fenómenos de las clases sociales cobran expresión, en otras palabras a través de la interacción desarrollada en el marco de las situaciones familiares es donde las personas aprenden, además los valores profesados por la clase social donde pertenecen. Por lo tanto la familia constituye uno de los eslabones más importantes del aprendizaje, comunicación e </a:t>
            </a:r>
            <a:r>
              <a:rPr lang="es-ES_tradnl" dirty="0" smtClean="0"/>
              <a:t>información.</a:t>
            </a:r>
          </a:p>
          <a:p>
            <a:pPr marL="354013" indent="-354013" algn="just"/>
            <a:endParaRPr lang="es-ES_tradnl" dirty="0" smtClean="0"/>
          </a:p>
          <a:p>
            <a:pPr marL="354013" indent="-354013" algn="just">
              <a:buFont typeface="Wingdings" pitchFamily="2" charset="2"/>
              <a:buChar char="v"/>
            </a:pPr>
            <a:r>
              <a:rPr lang="es-ES_tradnl" dirty="0"/>
              <a:t>D</a:t>
            </a:r>
            <a:r>
              <a:rPr lang="es-ES_tradnl" dirty="0" smtClean="0"/>
              <a:t>entro </a:t>
            </a:r>
            <a:r>
              <a:rPr lang="es-ES_tradnl" dirty="0"/>
              <a:t>del grupo familiar comparten el estilo de vida, siendo este un factor determinante para su desarrollo futuro; por lo tanto son muchos los patrones de delincuencia que parecen guardar vínculos de relación con interacciones familiares o problemas: </a:t>
            </a:r>
            <a:r>
              <a:rPr lang="es-ES_tradnl" dirty="0" smtClean="0"/>
              <a:t>pr</a:t>
            </a:r>
            <a:r>
              <a:rPr lang="es-ES_tradnl" dirty="0"/>
              <a:t>á</a:t>
            </a:r>
            <a:r>
              <a:rPr lang="es-ES_tradnl" dirty="0" smtClean="0"/>
              <a:t>ctica </a:t>
            </a:r>
            <a:r>
              <a:rPr lang="es-ES_tradnl" dirty="0"/>
              <a:t>del incesto, asaltos, agresión familiar y </a:t>
            </a:r>
            <a:r>
              <a:rPr lang="es-ES_tradnl" dirty="0" smtClean="0"/>
              <a:t>homicidio.</a:t>
            </a:r>
            <a:endParaRPr lang="es-E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3970318"/>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 Walker</a:t>
            </a:r>
          </a:p>
          <a:p>
            <a:endParaRPr lang="es-MX"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just"/>
            <a:r>
              <a:rPr lang="es-ES" sz="2800" dirty="0" smtClean="0"/>
              <a:t>     La pobreza, la participación desigual en los recursos económicos existentes, contribuye a alienar y perjudicar a las personas que pertenecen a las clases sociales bajas. Plantea Walker que la persona pobre está sobre-expuesta a limitaciones y frustraciones que les hacen reaccionar de tres formas:</a:t>
            </a:r>
            <a:endParaRPr lang="es-MX"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693866"/>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 Walker</a:t>
            </a:r>
          </a:p>
          <a:p>
            <a:r>
              <a:rPr lang="es-ES" sz="2800" dirty="0" smtClean="0"/>
              <a:t>(1) tratar de lograr las metas y aspiraciones aprendidas socialmente usando medios desviados e ilegítimos, por ejemplo, con la venta de drogas; </a:t>
            </a:r>
          </a:p>
          <a:p>
            <a:pPr algn="just"/>
            <a:r>
              <a:rPr lang="es-ES" sz="2800" dirty="0" smtClean="0"/>
              <a:t>(2) puede reaccionar agresivamente ante la frustración de sus metas no logradas, ejemplo, desahogando su coraje en vandalismo; </a:t>
            </a:r>
          </a:p>
          <a:p>
            <a:pPr algn="just"/>
            <a:r>
              <a:rPr lang="es-ES" sz="2800" dirty="0" smtClean="0"/>
              <a:t>(3) se adaptan a su pobreza con resignación, fatalismo, pasividad, falta de fe hacia su futuro, falta de confianza, entre otras cosas; por ejemplo, viendo el delito pero no haciendo nada por detenerlo. </a:t>
            </a:r>
            <a:endParaRPr lang="es-MX"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4401205"/>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Dra. </a:t>
            </a:r>
            <a:r>
              <a:rPr lang="es-ES" sz="2800" b="1" i="1" u="sng"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Madeline</a:t>
            </a:r>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Román</a:t>
            </a:r>
          </a:p>
          <a:p>
            <a:endParaRPr lang="es-ES" sz="2800" dirty="0" smtClean="0"/>
          </a:p>
          <a:p>
            <a:pPr algn="just"/>
            <a:r>
              <a:rPr lang="es-ES" sz="2800" dirty="0" smtClean="0"/>
              <a:t>Plantea que el crimen es un problema de la estructura social. El estado criminaliza los actos de la población con una lamentable tendencia a hacerlo en mayor proporción con los sectores en pobreza. Las definiciones del delito son instrumentos normativos que favorecen a los controles e intereses de las clases dominantes. </a:t>
            </a:r>
            <a:endParaRPr lang="es-MX"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Dra. </a:t>
            </a:r>
            <a:r>
              <a:rPr lang="es-ES" sz="2800" b="1" i="1" u="sng"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Madeline</a:t>
            </a:r>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Román</a:t>
            </a:r>
          </a:p>
          <a:p>
            <a:endParaRPr lang="es-ES" sz="2800" dirty="0" smtClean="0"/>
          </a:p>
          <a:p>
            <a:pPr algn="just"/>
            <a:r>
              <a:rPr lang="es-ES" sz="2800" dirty="0" smtClean="0"/>
              <a:t>Cree que los gobiernos han usado estrategias de corte mecanicistas en el manejo de la criminalidad, que en vez de prevenir lo que muchas veces hacen es estereotipar aún más las comunidades pobres. (ejemplos: los proyectos comunales) Denuncia Román que la única respuesta ha sido aumentar el sistema de control represivo (más cárceles, más delitos, </a:t>
            </a:r>
            <a:r>
              <a:rPr lang="es-ES" sz="2800" dirty="0" err="1" smtClean="0"/>
              <a:t>etc</a:t>
            </a:r>
            <a:r>
              <a:rPr lang="es-ES" sz="2800" dirty="0" smtClean="0"/>
              <a:t>) en vez de bajar y prevenir la conducta y sus causas. </a:t>
            </a:r>
            <a:endParaRPr lang="es-MX"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693866"/>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Dra. </a:t>
            </a:r>
            <a:r>
              <a:rPr lang="es-ES" sz="2800" b="1" i="1" u="sng"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Madeline</a:t>
            </a:r>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Román</a:t>
            </a:r>
          </a:p>
          <a:p>
            <a:endParaRPr lang="es-ES" sz="2800" dirty="0" smtClean="0"/>
          </a:p>
          <a:p>
            <a:pPr algn="just"/>
            <a:r>
              <a:rPr lang="es-ES" sz="2800" dirty="0" smtClean="0"/>
              <a:t>De otra parte, señala que el sistema de justicia criminal ha sido demasiado complejo, grande, lento, inoperante y hasta injusto en sus sistemas de manejo y aplicación de castigos. La Dra. Román cree que la presencia de un estado asistencial, la desmoralización de la gente, la falta de una distribución apropiada de los recursos contribuyen a perpetuar la hostilidad, los conflictos y la desigualdad que en algunos individuos puede provocar conducta antisocial como la única vía de salida. </a:t>
            </a:r>
            <a:endParaRPr lang="es-MX"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 </a:t>
            </a:r>
            <a:r>
              <a:rPr lang="es-ES" sz="2800" b="1" i="1" u="sng"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Ryan</a:t>
            </a:r>
            <a:endPar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endParaRPr lang="es-ES" sz="2800" dirty="0" smtClean="0"/>
          </a:p>
          <a:p>
            <a:pPr algn="just"/>
            <a:r>
              <a:rPr lang="es-ES" sz="2800" dirty="0" smtClean="0"/>
              <a:t>Cree que existe una tradición de "culpabilizar a la víctima", que consiste en atribuir responsabilidades a la pobreza y/o las minorías raciales y nacionales, sin plantearse un análisis ni alternativas de cambios sobre las condiciones que crearon las mismas. Cree que la política gubernamental de ofrecer justicia como un favor humanitario (estado benefactor) y no como un derecho humano ha contribuido a cargar negativamente la justicia social.</a:t>
            </a:r>
            <a:endParaRPr lang="es-MX"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4832092"/>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Dr. </a:t>
            </a:r>
            <a:r>
              <a:rPr lang="es-ES" sz="2800" b="1" i="1" u="sng"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Ryan</a:t>
            </a:r>
            <a:endPar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endParaRPr lang="es-ES" sz="2800" dirty="0" smtClean="0"/>
          </a:p>
          <a:p>
            <a:pPr algn="just"/>
            <a:r>
              <a:rPr lang="es-ES" sz="2800" dirty="0" smtClean="0"/>
              <a:t>Critica que la función de los profesionales se ha limitado a la de identificar la víctima como ofensor y no la de prevenir las situaciones/condiciones que estimulan el conflicto. La </a:t>
            </a:r>
            <a:r>
              <a:rPr lang="es-ES" sz="2800" dirty="0" err="1" smtClean="0"/>
              <a:t>culpabilización</a:t>
            </a:r>
            <a:r>
              <a:rPr lang="es-ES" sz="2800" dirty="0" smtClean="0"/>
              <a:t> de la víctima tiende a afectar doblemente a los individuos en condiciones de pobreza, ignorando la violencia institucional y confinándola falsamente a solo ciertos sectores. </a:t>
            </a:r>
            <a:endParaRPr lang="es-MX"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Prof. Ruth Silva de Bonilla</a:t>
            </a:r>
          </a:p>
          <a:p>
            <a:endParaRPr lang="es-ES" sz="2800" dirty="0" smtClean="0"/>
          </a:p>
          <a:p>
            <a:pPr algn="just"/>
            <a:r>
              <a:rPr lang="es-ES" sz="2800" dirty="0" smtClean="0"/>
              <a:t>Considera que parte del problema de la criminalidad es que muestra una tendencia de dejar fuera de su definición los crímenes de los poderosos. La población clase media y pobre ve como pasan impunes delitos cometidos por gente en clases económicas altas, como las medidas punitivas son más severas con el pobre y demasiado laxas con el rico, y esta desigualdad en la administración y aplicación de las leyes crea descontento y hostilidad.</a:t>
            </a:r>
            <a:endParaRPr lang="es-MX"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524589"/>
          </a:xfrm>
          <a:prstGeom prst="rect">
            <a:avLst/>
          </a:prstGeom>
          <a:noFill/>
        </p:spPr>
        <p:txBody>
          <a:bodyPr wrap="square" rtlCol="0">
            <a:spAutoFit/>
          </a:bodyPr>
          <a:lstStyle/>
          <a:p>
            <a:r>
              <a:rPr lang="es-ES" sz="2800" b="1" i="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Prof. Ruth Silva de Bonilla</a:t>
            </a:r>
          </a:p>
          <a:p>
            <a:endParaRPr lang="es-ES" sz="2800" dirty="0" smtClean="0"/>
          </a:p>
          <a:p>
            <a:pPr algn="just"/>
            <a:r>
              <a:rPr lang="es-ES" sz="2700" dirty="0" smtClean="0"/>
              <a:t>En estas posturas reseñadas hasta aquí existe un elemento común: los/as autores/as piensan que el delito ocurre porque la sociedad permite, mantiene o fomenta ciertas condiciones de desigualdad al acceso o garantía de satisfacciones mínimas básicas entre los individuos que componen la sociedad, y permite y legitima, de esta forma, la carencia de recursos, dejándoles a estos individuos la posibilidad de optar por estrategias ilegales para conseguir la satisfacción de sus necesidades.</a:t>
            </a:r>
            <a:endParaRPr lang="es-MX" sz="27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493812"/>
          </a:xfrm>
          <a:prstGeom prst="rect">
            <a:avLst/>
          </a:prstGeom>
          <a:noFill/>
        </p:spPr>
        <p:txBody>
          <a:bodyPr wrap="square" rtlCol="0">
            <a:spAutoFit/>
          </a:bodyPr>
          <a:lstStyle/>
          <a:p>
            <a:pPr algn="dist"/>
            <a:r>
              <a:rPr lang="es-MX" sz="2700" dirty="0" smtClean="0"/>
              <a:t>Otras posturas culpabilizan a patrones y actitudes modernos como el </a:t>
            </a:r>
            <a:r>
              <a:rPr lang="es-MX" sz="2700" dirty="0" err="1" smtClean="0"/>
              <a:t>consumerismo</a:t>
            </a:r>
            <a:r>
              <a:rPr lang="es-MX" sz="2700" dirty="0" smtClean="0"/>
              <a:t>. El antropólogo social puertorriqueño, Dr. Seda Bonilla, plantea que los valores han sido sustituidos -de aquellos del bien común y del crecimiento del ser por aquellos que tienen que ver con lo que se tiene materialmente-. Es su planteamiento que hemos cambiado la cultura del ser por la cultura del tener. Este cambio ha hecho que la obtención de valores materiales se convierta en una meta superior a otras como la honradez, la sencillez, la humildad, entre otras. </a:t>
            </a:r>
          </a:p>
          <a:p>
            <a:endParaRPr lang="es-MX" sz="27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DELINCUENTE PANDILLERO LADRÓN</a:t>
            </a:r>
            <a:r>
              <a:rPr lang="es-ES" dirty="0" smtClean="0"/>
              <a:t/>
            </a:r>
            <a:br>
              <a:rPr lang="es-ES" dirty="0" smtClean="0"/>
            </a:br>
            <a:endParaRPr lang="es-ES" dirty="0"/>
          </a:p>
        </p:txBody>
      </p:sp>
      <p:sp>
        <p:nvSpPr>
          <p:cNvPr id="4" name="3 CuadroTexto"/>
          <p:cNvSpPr txBox="1"/>
          <p:nvPr/>
        </p:nvSpPr>
        <p:spPr>
          <a:xfrm>
            <a:off x="142844" y="1214422"/>
            <a:ext cx="7858180" cy="5632311"/>
          </a:xfrm>
          <a:prstGeom prst="rect">
            <a:avLst/>
          </a:prstGeom>
          <a:noFill/>
        </p:spPr>
        <p:txBody>
          <a:bodyPr wrap="square" rtlCol="0">
            <a:spAutoFit/>
          </a:bodyPr>
          <a:lstStyle/>
          <a:p>
            <a:r>
              <a:rPr lang="es-ES_tradnl" b="1" dirty="0"/>
              <a:t>CARACTERÍSTICAS IDENTIFICANTES: </a:t>
            </a:r>
            <a:endParaRPr lang="es-ES_tradnl" b="1" dirty="0" smtClean="0"/>
          </a:p>
          <a:p>
            <a:endParaRPr lang="es-ES" dirty="0"/>
          </a:p>
          <a:p>
            <a:pPr marL="354013" indent="-354013" algn="just">
              <a:buFont typeface="Wingdings" pitchFamily="2" charset="2"/>
              <a:buChar char="v"/>
            </a:pPr>
            <a:r>
              <a:rPr lang="es-ES_tradnl" dirty="0" smtClean="0"/>
              <a:t>Este </a:t>
            </a:r>
            <a:r>
              <a:rPr lang="es-ES_tradnl" dirty="0"/>
              <a:t>transgresor incurre en diversos delitos contra la propiedad ajena, incluyendo robos con escándalo y latrocinios </a:t>
            </a:r>
            <a:r>
              <a:rPr lang="es-ES_tradnl" dirty="0" smtClean="0"/>
              <a:t>graves.</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Suele </a:t>
            </a:r>
            <a:r>
              <a:rPr lang="es-ES_tradnl" dirty="0"/>
              <a:t>hallarse comprometido en actos de vandalismo, y en transgresiones de índole sexual.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Se </a:t>
            </a:r>
            <a:r>
              <a:rPr lang="es-ES_tradnl" dirty="0"/>
              <a:t>siente atraído hacia lo que deja dinero en efectivo.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Crean lasos </a:t>
            </a:r>
            <a:r>
              <a:rPr lang="es-ES_tradnl" dirty="0"/>
              <a:t>de asociación con otros </a:t>
            </a:r>
            <a:r>
              <a:rPr lang="es-ES_tradnl" dirty="0" smtClean="0"/>
              <a:t>delincuentes, desde pandillas </a:t>
            </a:r>
            <a:r>
              <a:rPr lang="es-ES_tradnl" dirty="0"/>
              <a:t>numerosas o bien organizadas hasta la comisión de delitos donde participan dos o tres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Se sienten seguros de sí mismos y de su “sangre fría”. Se enorgullecen de su fama de rebeldes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Manifiestan </a:t>
            </a:r>
            <a:r>
              <a:rPr lang="es-ES_tradnl" dirty="0"/>
              <a:t>actitudes antisociales: marcada hostilidad hacia los agentes de la policía, de las instituciones correccionales y, en general, también hacia los ciudadanos apegados a la </a:t>
            </a:r>
            <a:r>
              <a:rPr lang="es-ES_tradnl" dirty="0" smtClean="0"/>
              <a:t>ley.</a:t>
            </a:r>
            <a:endParaRPr lang="es-E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493812"/>
          </a:xfrm>
          <a:prstGeom prst="rect">
            <a:avLst/>
          </a:prstGeom>
          <a:noFill/>
        </p:spPr>
        <p:txBody>
          <a:bodyPr wrap="square" rtlCol="0">
            <a:spAutoFit/>
          </a:bodyPr>
          <a:lstStyle/>
          <a:p>
            <a:pPr algn="dist"/>
            <a:r>
              <a:rPr lang="es-MX" sz="2700" dirty="0" smtClean="0"/>
              <a:t>La tendencia hacia el urbanismo, con sus consecuentes variables como hacinamiento, individualismo, industrialización no-planificada, el centralismo, ha sido una de las consecuencias de la transformación social y económica del país. Según la postura de la psicóloga Victoria Muñoz Mendoza, el crecimiento desmedido poblacional en la zona urbana, particularmente la Zona Metropolitana, creó zonificaciones que dejaron sin núcleos tradicionales a estas áreas (las plazas, los parques, etc.), creando núcleos de urbanizaciones inconexas, haciendo que se pierda el espacio público de compartir social. </a:t>
            </a:r>
            <a:endParaRPr lang="es-MX" sz="27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693866"/>
          </a:xfrm>
          <a:prstGeom prst="rect">
            <a:avLst/>
          </a:prstGeom>
          <a:noFill/>
        </p:spPr>
        <p:txBody>
          <a:bodyPr wrap="square" rtlCol="0">
            <a:spAutoFit/>
          </a:bodyPr>
          <a:lstStyle/>
          <a:p>
            <a:pPr algn="just"/>
            <a:r>
              <a:rPr lang="es-ES" sz="2800" dirty="0" smtClean="0"/>
              <a:t>Los mecanismos tradicionales de las comunidades rurales o de menor población se pierden en estos centros de masa. Entre los fenómenos que incrementan urbanamente está la comisión del delito y la dificultad de identificar a los delincuentes. </a:t>
            </a:r>
          </a:p>
          <a:p>
            <a:pPr algn="just"/>
            <a:r>
              <a:rPr lang="es-ES" sz="2800" dirty="0" smtClean="0"/>
              <a:t>Los factores del conflicto social son otra forma de identificar causas de la criminalidad desde la perspectiva sociológica. Podemos observar como los elementos estructurales y funcionales de todo sistema social tienen tendencia a integrarse por consenso social lo que lleva a la consecución de un orden social.</a:t>
            </a:r>
            <a:endParaRPr lang="es-MX" sz="2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pPr algn="just"/>
            <a:r>
              <a:rPr lang="es-ES" sz="2800" dirty="0" smtClean="0"/>
              <a:t>La dinámica misma de la sociedad y la cultura provocan tensiones que se expresan en diversos conflictos sociales. La historia de la humanidad es la historia de la confrontación de intereses entre los diversos grupos que han existido creando diversos tipos de conflicto por presión poblacional, por estratificación social, por control del poder o por escasez de recursos. Los efectos que provocan los conflictos como guerras, revoluciones, o anomía social son parte de lo que puede incrementar violencia y en otros casos crímenes.</a:t>
            </a:r>
            <a:endParaRPr lang="es-MX" sz="2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pPr algn="just"/>
            <a:r>
              <a:rPr lang="es-ES" sz="2800" dirty="0" smtClean="0"/>
              <a:t>El conflicto social a veces es manejado con violencia y actos delictivos como forma de resolver los problemas interpersonales. </a:t>
            </a:r>
            <a:r>
              <a:rPr lang="es-ES" sz="2800" dirty="0" err="1" smtClean="0"/>
              <a:t>Randall</a:t>
            </a:r>
            <a:r>
              <a:rPr lang="es-ES" sz="2800" dirty="0" smtClean="0"/>
              <a:t> Collins desarrolla una teoría del conflicto social que se resume como sigue: las personas son intrínsecamente sociables, pero también están predispuestas al conflicto en sus relaciones sociales puesto que el conflicto suele producirse a nivel de las relaciones sociales porque una o muchas personas tienen siempre la posibilidad de utilizar la coerción violenta en su interacción. </a:t>
            </a:r>
            <a:endParaRPr lang="es-MX" sz="2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3970318"/>
          </a:xfrm>
          <a:prstGeom prst="rect">
            <a:avLst/>
          </a:prstGeom>
          <a:noFill/>
        </p:spPr>
        <p:txBody>
          <a:bodyPr wrap="square" rtlCol="0">
            <a:spAutoFit/>
          </a:bodyPr>
          <a:lstStyle/>
          <a:p>
            <a:pPr algn="just"/>
            <a:r>
              <a:rPr lang="es-ES" sz="2800" dirty="0" smtClean="0"/>
              <a:t>Collins creía que las personas buscan maximizar su estatus subjetivo y que su capacidad para hacerlo depende de los recursos que tengan. Cree que las personas persiguen su propio interés; así, los conflictos son posibles por que los conjunto de intereses pueden ser radicalmente opuestos. </a:t>
            </a:r>
          </a:p>
          <a:p>
            <a:pPr algn="just"/>
            <a:endParaRPr lang="es-ES" sz="2800" dirty="0" smtClean="0"/>
          </a:p>
          <a:p>
            <a:pPr algn="just"/>
            <a:r>
              <a:rPr lang="es-ES" sz="2800" dirty="0" smtClean="0"/>
              <a:t>Tres puntos son importantes en su teoría: </a:t>
            </a:r>
            <a:endParaRPr lang="es-MX"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Sociológicas</a:t>
            </a:r>
            <a:r>
              <a:rPr lang="es-ES" dirty="0" smtClean="0"/>
              <a:t/>
            </a:r>
            <a:br>
              <a:rPr lang="es-ES" dirty="0" smtClean="0"/>
            </a:br>
            <a:endParaRPr lang="es-ES" dirty="0"/>
          </a:p>
        </p:txBody>
      </p:sp>
      <p:sp>
        <p:nvSpPr>
          <p:cNvPr id="4" name="3 CuadroTexto"/>
          <p:cNvSpPr txBox="1"/>
          <p:nvPr/>
        </p:nvSpPr>
        <p:spPr>
          <a:xfrm>
            <a:off x="142844" y="1214422"/>
            <a:ext cx="7858180" cy="5693866"/>
          </a:xfrm>
          <a:prstGeom prst="rect">
            <a:avLst/>
          </a:prstGeom>
          <a:noFill/>
        </p:spPr>
        <p:txBody>
          <a:bodyPr wrap="square" rtlCol="0">
            <a:spAutoFit/>
          </a:bodyPr>
          <a:lstStyle/>
          <a:p>
            <a:pPr marL="514350" indent="-514350" algn="just">
              <a:buAutoNum type="arabicParenBoth"/>
            </a:pPr>
            <a:r>
              <a:rPr lang="es-ES" sz="2600" dirty="0" smtClean="0"/>
              <a:t>creía que la teoría del conflicto debía centrarse en la vida real más que en las formulaciones abstractas. Considera que las personas no son totalmente racionales y reconoce que son vulnerables a impulsos emocionales en sus esfuerzos por lograr la satisfacción.</a:t>
            </a:r>
          </a:p>
          <a:p>
            <a:pPr marL="514350" indent="-514350" algn="just">
              <a:buAutoNum type="arabicParenBoth"/>
            </a:pPr>
            <a:r>
              <a:rPr lang="es-ES" sz="2600" dirty="0" smtClean="0"/>
              <a:t>creía que una teoría de la estratificación desde la perspectiva del conflicto debía examinar los factores materiales que influyen en la interacción;</a:t>
            </a:r>
          </a:p>
          <a:p>
            <a:pPr marL="514350" indent="-514350" algn="just">
              <a:buAutoNum type="arabicParenBoth"/>
            </a:pPr>
            <a:r>
              <a:rPr lang="es-ES" sz="2600" dirty="0" smtClean="0"/>
              <a:t>afirmó que en una situación de desigualdad, los grupos que controlan los recursos suelen intentar explotar a los que los que carecen de ese control.</a:t>
            </a:r>
            <a:endParaRPr lang="es-MX" sz="26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262979"/>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orgánica: Desde el modelo </a:t>
            </a:r>
            <a:r>
              <a:rPr lang="es-ES" sz="28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psicobiológico</a:t>
            </a:r>
            <a:endPar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just"/>
            <a:r>
              <a:rPr lang="es-ES" sz="2800" u="sng" dirty="0" smtClean="0"/>
              <a:t> </a:t>
            </a:r>
            <a:endParaRPr lang="es-MX" sz="2800" dirty="0" smtClean="0"/>
          </a:p>
          <a:p>
            <a:pPr algn="just"/>
            <a:r>
              <a:rPr lang="es-ES" sz="2800" dirty="0" smtClean="0"/>
              <a:t>     Plantea que las causas de la conducta están en la herencia, en la genética, en daños congénitos (ocurridos durante el embarazo o en el parto), en exposición a ambientes de contaminación ambiental, por defectos, mutaciones, anormalidades físicas, accidentes, traumas fisiológicos o daño cerebral. Esta variables fueron explicadas en detalle en la primera parte de este ensayo. </a:t>
            </a:r>
            <a:endParaRPr lang="es-MX" sz="2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447645"/>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orgánica: Desde el modelo </a:t>
            </a:r>
            <a:r>
              <a:rPr lang="es-ES" sz="28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psicobiológico</a:t>
            </a:r>
            <a:endPar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just"/>
            <a:r>
              <a:rPr lang="es-ES" sz="2800" u="sng" dirty="0" smtClean="0"/>
              <a:t> </a:t>
            </a:r>
            <a:endParaRPr lang="es-MX" sz="2800" dirty="0" smtClean="0"/>
          </a:p>
          <a:p>
            <a:pPr algn="just"/>
            <a:r>
              <a:rPr lang="es-ES" sz="2400" dirty="0" smtClean="0"/>
              <a:t> Para entender la conducta criminal desde una perspectiva orgánica debe hacerse una evaluación clínica médica que pueda confirmar o descartar la presencia de alguna de estas condiciones, antes de partir a diagnosticarla como conducta de causas psicológicas. Si se confirma la causa orgánica, la persona se considera enferma y no debería ser tratada como un delincuente común ya que la raíz de su conducta está determinada por impulsos y condiciones deterministas que nada tendría que ver con sus capacidades mentales, su raciocinio, o libre voluntad.</a:t>
            </a:r>
            <a:endParaRPr lang="es-MX" sz="2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390876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orgánica: Desde el modelo </a:t>
            </a:r>
            <a:r>
              <a:rPr lang="es-ES" sz="28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psicobiológico</a:t>
            </a:r>
            <a:endPar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just"/>
            <a:r>
              <a:rPr lang="es-ES" sz="2800" u="sng" dirty="0" smtClean="0"/>
              <a:t> </a:t>
            </a:r>
            <a:endParaRPr lang="es-MX" sz="2800" dirty="0" smtClean="0"/>
          </a:p>
          <a:p>
            <a:pPr algn="just"/>
            <a:r>
              <a:rPr lang="es-ES" sz="2400" dirty="0" smtClean="0"/>
              <a:t> </a:t>
            </a:r>
            <a:r>
              <a:rPr lang="es-ES" sz="2800" dirty="0" smtClean="0"/>
              <a:t>Estas condiciones orgánicas le harían no responsable de sus actos, por tanto podría cualificar para defensas tales como GBMI ("</a:t>
            </a:r>
            <a:r>
              <a:rPr lang="es-ES" sz="2800" dirty="0" err="1" smtClean="0"/>
              <a:t>guilty</a:t>
            </a:r>
            <a:r>
              <a:rPr lang="es-ES" sz="2800" dirty="0" smtClean="0"/>
              <a:t>, </a:t>
            </a:r>
            <a:r>
              <a:rPr lang="es-ES" sz="2800" dirty="0" err="1" smtClean="0"/>
              <a:t>but</a:t>
            </a:r>
            <a:r>
              <a:rPr lang="es-ES" sz="2800" dirty="0" smtClean="0"/>
              <a:t> </a:t>
            </a:r>
            <a:r>
              <a:rPr lang="es-ES" sz="2800" dirty="0" err="1" smtClean="0"/>
              <a:t>mentally</a:t>
            </a:r>
            <a:r>
              <a:rPr lang="es-ES" sz="2800" dirty="0" smtClean="0"/>
              <a:t> </a:t>
            </a:r>
            <a:r>
              <a:rPr lang="es-ES" sz="2800" dirty="0" err="1" smtClean="0"/>
              <a:t>ill</a:t>
            </a:r>
            <a:r>
              <a:rPr lang="es-ES" sz="2800" dirty="0" smtClean="0"/>
              <a:t>"; culpable pero incompetente mental)</a:t>
            </a:r>
            <a:endParaRPr lang="es-MX" sz="2400" dirty="0" smtClean="0"/>
          </a:p>
          <a:p>
            <a:pPr algn="just"/>
            <a:endParaRPr lang="es-MX" sz="24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6063198"/>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emocional: Desde el modelo </a:t>
            </a:r>
            <a:r>
              <a:rPr lang="es-ES" sz="28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intrapsíquico</a:t>
            </a:r>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(Freudiano)</a:t>
            </a:r>
          </a:p>
          <a:p>
            <a:pPr algn="just"/>
            <a:r>
              <a:rPr lang="es-ES" sz="2800" u="sng" dirty="0" smtClean="0"/>
              <a:t> </a:t>
            </a:r>
            <a:endParaRPr lang="es-MX" sz="2800" dirty="0" smtClean="0"/>
          </a:p>
          <a:p>
            <a:pPr algn="just"/>
            <a:r>
              <a:rPr lang="es-ES" sz="2400" dirty="0" smtClean="0"/>
              <a:t> </a:t>
            </a:r>
            <a:r>
              <a:rPr lang="es-ES" sz="2800" dirty="0" smtClean="0"/>
              <a:t>Plantea que las personas son particularmente vulnerables en la primera infancia a traumas, complejos, conflictos no resueltos que quedan archivados en el inconsciente. Personas que sufren maltrato infantil, crianzas rígidas o extremadamente laxas (sin estructura ni reglas parentales), relaciones inadecuadas con los adultos, dificultades en la identificación sexual correcta, tienden a desarrollar respuestas emocionales disfuncionales mientras crecen. </a:t>
            </a:r>
            <a:endParaRPr lang="es-MX" sz="2400" dirty="0" smtClean="0"/>
          </a:p>
          <a:p>
            <a:pPr algn="just"/>
            <a:endParaRPr lang="es-MX"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DELINCUENTE PANDILLERO LADRÓN</a:t>
            </a:r>
            <a:r>
              <a:rPr lang="es-ES" dirty="0" smtClean="0"/>
              <a:t/>
            </a:r>
            <a:br>
              <a:rPr lang="es-ES" dirty="0" smtClean="0"/>
            </a:br>
            <a:endParaRPr lang="es-ES" dirty="0"/>
          </a:p>
        </p:txBody>
      </p:sp>
      <p:sp>
        <p:nvSpPr>
          <p:cNvPr id="4" name="3 CuadroTexto"/>
          <p:cNvSpPr txBox="1"/>
          <p:nvPr/>
        </p:nvSpPr>
        <p:spPr>
          <a:xfrm>
            <a:off x="142844" y="1214422"/>
            <a:ext cx="7858180" cy="3139321"/>
          </a:xfrm>
          <a:prstGeom prst="rect">
            <a:avLst/>
          </a:prstGeom>
          <a:noFill/>
        </p:spPr>
        <p:txBody>
          <a:bodyPr wrap="square" rtlCol="0">
            <a:spAutoFit/>
          </a:bodyPr>
          <a:lstStyle/>
          <a:p>
            <a:pPr marL="354013" indent="-354013" algn="just">
              <a:buFont typeface="Wingdings" pitchFamily="2" charset="2"/>
              <a:buChar char="v"/>
            </a:pPr>
            <a:r>
              <a:rPr lang="es-ES_tradnl" dirty="0" smtClean="0"/>
              <a:t>Se </a:t>
            </a:r>
            <a:r>
              <a:rPr lang="es-ES_tradnl" dirty="0"/>
              <a:t>consideran a </a:t>
            </a:r>
            <a:r>
              <a:rPr lang="es-ES_tradnl" dirty="0" smtClean="0"/>
              <a:t>sí </a:t>
            </a:r>
            <a:r>
              <a:rPr lang="es-ES_tradnl" dirty="0"/>
              <a:t>mismos víctimas de una sociedad que niega toda clase de oportunidades a las personas que son como ellos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Temprana </a:t>
            </a:r>
            <a:r>
              <a:rPr lang="es-ES_tradnl" dirty="0"/>
              <a:t>iniciación en las actividades delictuosas aproximadamente a la edad de los 8 ó 9 años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Autoimagen </a:t>
            </a:r>
            <a:r>
              <a:rPr lang="es-ES_tradnl" dirty="0"/>
              <a:t>definida de </a:t>
            </a:r>
            <a:r>
              <a:rPr lang="es-ES_tradnl" dirty="0" smtClean="0"/>
              <a:t>delincuentes.</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Generalmente los transgresores clasificados en este tipo tuvieron que ver con la policía desde una edad temprana, y muchas veces, el número de sus experiencias policiacas es mucho mayor a la del adulto. </a:t>
            </a:r>
            <a:endParaRPr lang="es-ES_tradnl"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693866"/>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emocional: Desde el modelo </a:t>
            </a:r>
            <a:r>
              <a:rPr lang="es-ES" sz="28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intrapsíquico</a:t>
            </a:r>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(Freudiano)</a:t>
            </a:r>
          </a:p>
          <a:p>
            <a:pPr algn="just"/>
            <a:r>
              <a:rPr lang="es-ES" sz="2800" u="sng" dirty="0" smtClean="0"/>
              <a:t> </a:t>
            </a:r>
            <a:endParaRPr lang="es-MX" sz="2800" dirty="0" smtClean="0"/>
          </a:p>
          <a:p>
            <a:pPr algn="just"/>
            <a:r>
              <a:rPr lang="es-ES" sz="2400" dirty="0" smtClean="0"/>
              <a:t> </a:t>
            </a:r>
            <a:r>
              <a:rPr lang="es-ES" sz="2800" dirty="0" smtClean="0"/>
              <a:t>De no ser atendidas correctamente estas experiencias negativas y </a:t>
            </a:r>
            <a:r>
              <a:rPr lang="es-ES" sz="2800" dirty="0" err="1" smtClean="0"/>
              <a:t>ansiógenas</a:t>
            </a:r>
            <a:r>
              <a:rPr lang="es-ES" sz="2800" dirty="0" smtClean="0"/>
              <a:t> permiten el desarrollo de reacciones neuróticas, psicóticas en algunos extremos, que habrán de manifestarse en la vida a partir de la adolescencia. Para muchos freudianos la conducta antisocial es la base de la conducta criminal, y para que esto ocurra la persona debe haber desarrollado una personalidad antisocial. </a:t>
            </a:r>
            <a:endParaRPr lang="es-MX" sz="24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75542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emocional: Desde el modelo </a:t>
            </a:r>
            <a:r>
              <a:rPr lang="es-ES" sz="28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intrapsíquico</a:t>
            </a:r>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(Freudiano)</a:t>
            </a:r>
          </a:p>
          <a:p>
            <a:pPr algn="just"/>
            <a:r>
              <a:rPr lang="es-ES" sz="2400" u="sng" dirty="0" smtClean="0"/>
              <a:t> </a:t>
            </a:r>
            <a:endParaRPr lang="es-MX" sz="2400" dirty="0" smtClean="0"/>
          </a:p>
          <a:p>
            <a:pPr algn="just"/>
            <a:r>
              <a:rPr lang="es-ES" sz="2000" dirty="0" smtClean="0"/>
              <a:t> </a:t>
            </a:r>
            <a:r>
              <a:rPr lang="es-ES" sz="2400" dirty="0" smtClean="0"/>
              <a:t>Esta a su vez es el resultado de los traumas inconscientes que dominan la conducta adulta aunque la persona desconozca- o no reconozca- las causas en su pasado. La persona que comete delitos es una persona con un problema médico-psicológico. Se considera enferma emocionalmente. Este modelo es el que sirve de base para las defensas legales por locura, ya que no contempla que la persona sea responsable de sus actos, y de serlo, no concibe que la persona, por su enfermedad, tenga capacidad de reconocer las implicaciones de la misma. </a:t>
            </a:r>
            <a:endParaRPr lang="es-MX" sz="2400" dirty="0" smtClean="0"/>
          </a:p>
          <a:p>
            <a:pPr algn="just"/>
            <a:endParaRPr lang="es-MX" sz="2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35531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aprendida: Desde el modelo conductista</a:t>
            </a:r>
          </a:p>
          <a:p>
            <a:pPr algn="just"/>
            <a:r>
              <a:rPr lang="es-ES" sz="2600" u="sng" dirty="0" smtClean="0"/>
              <a:t> </a:t>
            </a:r>
            <a:endParaRPr lang="es-MX" sz="2600" dirty="0" smtClean="0"/>
          </a:p>
          <a:p>
            <a:pPr algn="just"/>
            <a:r>
              <a:rPr lang="es-ES" sz="2600" dirty="0" smtClean="0"/>
              <a:t>Plantea que en principio todo en el ser humano, menos los reflejos, es producto del aprendizaje, un proceso acumulativo de cambios que ocurren en el organismo de acuerdo a la experiencia, conductas que buscan un objetivo adaptativo dependiente y relativo a los estímulos que se reciben del ambiente social externo en el cual está insertada la persona. La personalidad y la conducta es el conjunto de reacciones aprendidas por premiación de acuerdo a las contingencias externas. </a:t>
            </a:r>
            <a:endParaRPr lang="es-MX" sz="26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23220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 la socialización: aprendizaje social: Desde la perspectiva Psicosocial.</a:t>
            </a:r>
          </a:p>
          <a:p>
            <a:pPr algn="just"/>
            <a:r>
              <a:rPr lang="es-ES" sz="2600" u="sng" dirty="0" smtClean="0"/>
              <a:t> </a:t>
            </a:r>
            <a:endParaRPr lang="es-MX" sz="2600" dirty="0" smtClean="0"/>
          </a:p>
          <a:p>
            <a:pPr algn="just"/>
            <a:r>
              <a:rPr lang="es-ES" sz="2800" dirty="0" smtClean="0"/>
              <a:t>En este modelo se combinan dos modelos(cognoscitivo y conductual) planteando que el ser humano adquiere la conducta mediante un proceso de exposición, moldeamiento e internalización de valores, actitudes, conductas y normas (socialización primaria y secundaria). Se plantea que puede ocurrir por imitación (</a:t>
            </a:r>
            <a:r>
              <a:rPr lang="es-ES" sz="2800" dirty="0" err="1" smtClean="0"/>
              <a:t>Bandura</a:t>
            </a:r>
            <a:r>
              <a:rPr lang="es-ES" sz="2800" dirty="0" smtClean="0"/>
              <a:t>) en donde hay presentes tres factores: </a:t>
            </a:r>
            <a:endParaRPr lang="es-MX" sz="2600"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4801314"/>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 la socialización: aprendizaje social: Desde la perspectiva Psicosocial.</a:t>
            </a:r>
          </a:p>
          <a:p>
            <a:pPr algn="just"/>
            <a:r>
              <a:rPr lang="es-ES" sz="2600" u="sng" dirty="0" smtClean="0"/>
              <a:t> </a:t>
            </a:r>
            <a:endParaRPr lang="es-MX" sz="2600" dirty="0" smtClean="0"/>
          </a:p>
          <a:p>
            <a:pPr marL="514350" indent="-514350" algn="just">
              <a:buAutoNum type="alphaLcParenR"/>
            </a:pPr>
            <a:r>
              <a:rPr lang="es-ES" sz="2800" dirty="0" smtClean="0"/>
              <a:t>un motivo que induzca al cambio, consciente o inconsciente; </a:t>
            </a:r>
          </a:p>
          <a:p>
            <a:pPr marL="514350" indent="-514350" algn="just">
              <a:buAutoNum type="alphaLcParenR"/>
            </a:pPr>
            <a:r>
              <a:rPr lang="es-ES" sz="2800" dirty="0" smtClean="0"/>
              <a:t>un modelo que indique la dirección del cambio (quiero comportarme como alguien que he visto);</a:t>
            </a:r>
          </a:p>
          <a:p>
            <a:pPr marL="514350" indent="-514350" algn="just">
              <a:buAutoNum type="alphaLcParenR"/>
            </a:pPr>
            <a:r>
              <a:rPr lang="es-ES" sz="2800" dirty="0" smtClean="0"/>
              <a:t>una recompensa (si me comporto como esa persona, lograré el mismo beneficio que él logró con esa conducta). </a:t>
            </a:r>
            <a:endParaRPr lang="es-MX" sz="2600"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23220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 la socialización: aprendizaje social: Desde la perspectiva Psicosocial.</a:t>
            </a:r>
          </a:p>
          <a:p>
            <a:pPr algn="just"/>
            <a:r>
              <a:rPr lang="es-ES" sz="2600" u="sng" dirty="0" smtClean="0"/>
              <a:t> </a:t>
            </a:r>
            <a:endParaRPr lang="es-MX" sz="2600" dirty="0" smtClean="0"/>
          </a:p>
          <a:p>
            <a:pPr algn="just"/>
            <a:r>
              <a:rPr lang="es-ES" sz="2800" dirty="0" smtClean="0"/>
              <a:t>Otra forma de aprendizaje social es por aprendizaje vicario, que consisten en aprender por las experiencias ajenas sin tener que pasar directamente por la experiencia (por ejemplo, lo que vemos en la tv o en el cine) También puede aprenderse mediante las necesidad por el equilibrio cognoscitivo. </a:t>
            </a:r>
          </a:p>
          <a:p>
            <a:pPr algn="just"/>
            <a:endParaRPr lang="es-ES" sz="2800" dirty="0" smtClean="0"/>
          </a:p>
          <a:p>
            <a:pPr algn="just"/>
            <a:r>
              <a:rPr lang="es-ES" sz="2800" dirty="0" smtClean="0"/>
              <a:t>De estas tenemos tres teorías predominantes: </a:t>
            </a:r>
            <a:endParaRPr lang="es-MX" sz="2600"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35531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 la socialización: aprendizaje social: Desde la perspectiva Psicosocial.</a:t>
            </a:r>
          </a:p>
          <a:p>
            <a:pPr algn="just"/>
            <a:r>
              <a:rPr lang="es-ES" sz="2600" u="sng" dirty="0" smtClean="0"/>
              <a:t> </a:t>
            </a:r>
            <a:endParaRPr lang="es-MX" sz="2600" dirty="0" smtClean="0"/>
          </a:p>
          <a:p>
            <a:pPr marL="514350" indent="-514350" algn="just">
              <a:buAutoNum type="arabicParenBoth"/>
            </a:pPr>
            <a:r>
              <a:rPr lang="es-ES" sz="2800" dirty="0" smtClean="0"/>
              <a:t>teoría del equilibrio de </a:t>
            </a:r>
            <a:r>
              <a:rPr lang="es-ES" sz="2800" dirty="0" err="1" smtClean="0"/>
              <a:t>Frtiz</a:t>
            </a:r>
            <a:r>
              <a:rPr lang="es-ES" sz="2800" dirty="0" smtClean="0"/>
              <a:t> </a:t>
            </a:r>
            <a:r>
              <a:rPr lang="es-ES" sz="2800" dirty="0" err="1" smtClean="0"/>
              <a:t>Heider</a:t>
            </a:r>
            <a:r>
              <a:rPr lang="es-ES" sz="2800" dirty="0" smtClean="0"/>
              <a:t>; </a:t>
            </a:r>
          </a:p>
          <a:p>
            <a:pPr marL="514350" indent="-514350" algn="just">
              <a:buAutoNum type="arabicParenBoth"/>
            </a:pPr>
            <a:r>
              <a:rPr lang="es-ES" sz="2800" dirty="0" smtClean="0"/>
              <a:t>teoría del equilibrio cognitivo-afectivo de </a:t>
            </a:r>
            <a:r>
              <a:rPr lang="es-ES" sz="2800" dirty="0" err="1" smtClean="0"/>
              <a:t>Rosemberg</a:t>
            </a:r>
            <a:r>
              <a:rPr lang="es-ES" sz="2800" dirty="0" smtClean="0"/>
              <a:t> y </a:t>
            </a:r>
            <a:r>
              <a:rPr lang="es-ES" sz="2800" dirty="0" err="1" smtClean="0"/>
              <a:t>Abelson</a:t>
            </a:r>
            <a:r>
              <a:rPr lang="es-ES" sz="2800" dirty="0" smtClean="0"/>
              <a:t>; </a:t>
            </a:r>
          </a:p>
          <a:p>
            <a:pPr marL="514350" indent="-514350" algn="just">
              <a:buAutoNum type="arabicParenBoth"/>
            </a:pPr>
            <a:r>
              <a:rPr lang="es-ES" sz="2800" dirty="0" smtClean="0"/>
              <a:t>teoría de la disonancia cognoscitiva de </a:t>
            </a:r>
            <a:r>
              <a:rPr lang="es-ES" sz="2800" dirty="0" err="1" smtClean="0"/>
              <a:t>Leon</a:t>
            </a:r>
            <a:r>
              <a:rPr lang="es-ES" sz="2800" dirty="0" smtClean="0"/>
              <a:t> </a:t>
            </a:r>
            <a:r>
              <a:rPr lang="es-ES" sz="2800" dirty="0" err="1" smtClean="0"/>
              <a:t>Festinger</a:t>
            </a:r>
            <a:r>
              <a:rPr lang="es-ES" sz="2800" dirty="0" smtClean="0"/>
              <a:t>. </a:t>
            </a:r>
          </a:p>
          <a:p>
            <a:pPr algn="just"/>
            <a:r>
              <a:rPr lang="es-ES" sz="2400" dirty="0" smtClean="0"/>
              <a:t>En la primera se pierde el equilibrio cuando alguna necesidad no está satisfecha y las relaciones (condiciones) de vida no son positivas y en donde pertenecer a algún grupo es importante por tanto "el enemigo de mi amigo es mi enemigo". </a:t>
            </a:r>
            <a:endParaRPr lang="es-MX" sz="2400"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23220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 la socialización: aprendizaje social: Desde la perspectiva Psicosocial.</a:t>
            </a:r>
          </a:p>
          <a:p>
            <a:pPr algn="just"/>
            <a:r>
              <a:rPr lang="es-ES" sz="2600" u="sng" dirty="0" smtClean="0"/>
              <a:t> </a:t>
            </a:r>
            <a:endParaRPr lang="es-MX" sz="2600" dirty="0" smtClean="0"/>
          </a:p>
          <a:p>
            <a:pPr algn="just"/>
            <a:r>
              <a:rPr lang="es-ES" sz="2800" dirty="0" smtClean="0"/>
              <a:t>En la segunda, debe haber consistencia entre lo que se piensa y lo que se siente tanto a nivel personal como en la relación del individuo con los grupos. Si se quiere aquello que no te permite satisfacer una necesidad, o si lo que te satisface no se quiere, se crean condiciones de desequilibrio que hacen que la persona caiga frecuentemente en contradicciones e inconsistencias. </a:t>
            </a:r>
            <a:endParaRPr lang="es-MX" sz="24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Causas psicológicas</a:t>
            </a:r>
            <a:r>
              <a:rPr lang="es-ES" dirty="0" smtClean="0"/>
              <a:t/>
            </a:r>
            <a:br>
              <a:rPr lang="es-ES" dirty="0" smtClean="0"/>
            </a:br>
            <a:endParaRPr lang="es-ES" dirty="0"/>
          </a:p>
        </p:txBody>
      </p:sp>
      <p:sp>
        <p:nvSpPr>
          <p:cNvPr id="4" name="3 CuadroTexto"/>
          <p:cNvSpPr txBox="1"/>
          <p:nvPr/>
        </p:nvSpPr>
        <p:spPr>
          <a:xfrm>
            <a:off x="142844" y="1214422"/>
            <a:ext cx="7858180" cy="5232202"/>
          </a:xfrm>
          <a:prstGeom prst="rect">
            <a:avLst/>
          </a:prstGeom>
          <a:noFill/>
        </p:spPr>
        <p:txBody>
          <a:bodyPr wrap="square" rtlCol="0">
            <a:spAutoFit/>
          </a:bodyPr>
          <a:lstStyle/>
          <a:p>
            <a:pPr algn="just"/>
            <a:r>
              <a:rPr lang="es-ES" sz="2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Como reacción a la socialización: aprendizaje social: Desde la perspectiva Psicosocial.</a:t>
            </a:r>
          </a:p>
          <a:p>
            <a:pPr algn="just"/>
            <a:r>
              <a:rPr lang="es-ES" sz="2600" u="sng" dirty="0" smtClean="0"/>
              <a:t> </a:t>
            </a:r>
            <a:endParaRPr lang="es-MX" sz="2600" dirty="0" smtClean="0"/>
          </a:p>
          <a:p>
            <a:pPr algn="just"/>
            <a:r>
              <a:rPr lang="es-MX" sz="2800" dirty="0" smtClean="0"/>
              <a:t>En la tercera, la persona advierte que las creencias pueden chocar entre sí, y la tendencia natural es a romper la incongruencia con carácter de urgencia. Por ejemplo: "cualquiera puede llegar a ser gobernador de PRI". En los tres casos la perdida de equilibrio, o consistencia, puede generar reacciones de frustración e incongruencias que pueden inducir a la persona inclusive hacia la violencia.</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2014542"/>
            <a:ext cx="4857784" cy="2628904"/>
          </a:xfrm>
        </p:spPr>
        <p:txBody>
          <a:bodyPr>
            <a:noAutofit/>
          </a:bodyPr>
          <a:lstStyle/>
          <a:p>
            <a:r>
              <a:rPr lang="es-MX" sz="19900" dirty="0" smtClean="0"/>
              <a:t>FIN</a:t>
            </a:r>
            <a:endParaRPr lang="es-MX" sz="19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sz="3100" dirty="0" smtClean="0"/>
              <a:t>Delincuente pandillero pendenciero</a:t>
            </a:r>
            <a:r>
              <a:rPr lang="es-ES" dirty="0" smtClean="0"/>
              <a:t/>
            </a:r>
            <a:br>
              <a:rPr lang="es-ES" dirty="0" smtClean="0"/>
            </a:br>
            <a:endParaRPr lang="es-ES" dirty="0"/>
          </a:p>
        </p:txBody>
      </p:sp>
      <p:sp>
        <p:nvSpPr>
          <p:cNvPr id="4" name="3 CuadroTexto"/>
          <p:cNvSpPr txBox="1"/>
          <p:nvPr/>
        </p:nvSpPr>
        <p:spPr>
          <a:xfrm>
            <a:off x="142844" y="1214422"/>
            <a:ext cx="7858180" cy="5355312"/>
          </a:xfrm>
          <a:prstGeom prst="rect">
            <a:avLst/>
          </a:prstGeom>
          <a:noFill/>
        </p:spPr>
        <p:txBody>
          <a:bodyPr wrap="square" rtlCol="0">
            <a:spAutoFit/>
          </a:bodyPr>
          <a:lstStyle/>
          <a:p>
            <a:r>
              <a:rPr lang="es-ES_tradnl" b="1" dirty="0" smtClean="0"/>
              <a:t>CARACTERÍSTICAS IDENTIFICANTES: </a:t>
            </a:r>
          </a:p>
          <a:p>
            <a:endParaRPr lang="es-ES" dirty="0" smtClean="0"/>
          </a:p>
          <a:p>
            <a:pPr marL="354013" indent="-354013" algn="just">
              <a:buFont typeface="Wingdings" pitchFamily="2" charset="2"/>
              <a:buChar char="v"/>
            </a:pPr>
            <a:r>
              <a:rPr lang="es-ES_tradnl" dirty="0" smtClean="0"/>
              <a:t>Adolescentes </a:t>
            </a:r>
            <a:r>
              <a:rPr lang="es-ES_tradnl" dirty="0"/>
              <a:t>varones que son miembros de “pandillas de vagos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Gran parte de la actividad de estos transgresores no es delictuosa, pues se dedican a “vagabundear</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Algunos de estos jóvenes experimentan con drogas enervantes, y otros se preocupan por las satisfacciones sexuales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Pertenecen </a:t>
            </a:r>
            <a:r>
              <a:rPr lang="es-ES_tradnl" dirty="0"/>
              <a:t>a organizaciones delictuosas bien definidas y que inclusive ostentan emblemas y distintivos en el vestir</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La mayoría </a:t>
            </a:r>
            <a:r>
              <a:rPr lang="es-ES_tradnl" dirty="0" smtClean="0"/>
              <a:t>no piensa </a:t>
            </a:r>
            <a:r>
              <a:rPr lang="es-ES_tradnl" dirty="0"/>
              <a:t>que son aprendices en la carrera del crimen</a:t>
            </a:r>
            <a:r>
              <a:rPr lang="es-ES_tradnl" dirty="0" smtClean="0"/>
              <a:t>.</a:t>
            </a:r>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Dudan </a:t>
            </a:r>
            <a:r>
              <a:rPr lang="es-ES_tradnl" dirty="0"/>
              <a:t>muchísimo de tener la oportunidad de conseguir un trabajo ventajoso</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Actos </a:t>
            </a:r>
            <a:r>
              <a:rPr lang="es-ES_tradnl" dirty="0"/>
              <a:t>repetidos de riñas callejeras y de otra índole delictuosa</a:t>
            </a:r>
            <a:r>
              <a:rPr lang="es-ES_tradnl"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sz="3100" dirty="0" smtClean="0"/>
              <a:t>Delincuente pandillero pendenciero</a:t>
            </a:r>
            <a:r>
              <a:rPr lang="es-ES" dirty="0" smtClean="0"/>
              <a:t/>
            </a:r>
            <a:br>
              <a:rPr lang="es-ES" dirty="0" smtClean="0"/>
            </a:br>
            <a:endParaRPr lang="es-ES" dirty="0"/>
          </a:p>
        </p:txBody>
      </p:sp>
      <p:sp>
        <p:nvSpPr>
          <p:cNvPr id="4" name="3 CuadroTexto"/>
          <p:cNvSpPr txBox="1"/>
          <p:nvPr/>
        </p:nvSpPr>
        <p:spPr>
          <a:xfrm>
            <a:off x="142844" y="1214422"/>
            <a:ext cx="7858180" cy="3139321"/>
          </a:xfrm>
          <a:prstGeom prst="rect">
            <a:avLst/>
          </a:prstGeom>
          <a:noFill/>
        </p:spPr>
        <p:txBody>
          <a:bodyPr wrap="square" rtlCol="0">
            <a:spAutoFit/>
          </a:bodyPr>
          <a:lstStyle/>
          <a:p>
            <a:pPr marL="354013" indent="-354013" algn="just">
              <a:buFont typeface="Wingdings" pitchFamily="2" charset="2"/>
              <a:buChar char="v"/>
            </a:pPr>
            <a:r>
              <a:rPr lang="es-ES_tradnl" dirty="0" smtClean="0"/>
              <a:t>Suelen </a:t>
            </a:r>
            <a:r>
              <a:rPr lang="es-ES_tradnl" dirty="0"/>
              <a:t>tener muchas oportunidades de entrar en contacto con instituciones comunitarias que van “</a:t>
            </a:r>
            <a:r>
              <a:rPr lang="es-ES_tradnl" dirty="0" smtClean="0"/>
              <a:t>fichándolos” </a:t>
            </a:r>
            <a:r>
              <a:rPr lang="es-ES_tradnl" dirty="0"/>
              <a:t>como </a:t>
            </a:r>
            <a:r>
              <a:rPr lang="es-ES_tradnl" dirty="0" smtClean="0"/>
              <a:t>malos elementos. </a:t>
            </a:r>
            <a:r>
              <a:rPr lang="es-ES_tradnl" dirty="0"/>
              <a:t>Cuando </a:t>
            </a:r>
            <a:r>
              <a:rPr lang="es-ES_tradnl" dirty="0" smtClean="0"/>
              <a:t>participan </a:t>
            </a:r>
            <a:r>
              <a:rPr lang="es-ES_tradnl" dirty="0"/>
              <a:t>en actividades comunitarias </a:t>
            </a:r>
            <a:r>
              <a:rPr lang="es-ES_tradnl" dirty="0" smtClean="0"/>
              <a:t>terminan </a:t>
            </a:r>
            <a:r>
              <a:rPr lang="es-ES_tradnl" dirty="0"/>
              <a:t>siendo </a:t>
            </a:r>
            <a:r>
              <a:rPr lang="es-ES_tradnl" dirty="0" smtClean="0"/>
              <a:t>expulsados </a:t>
            </a:r>
            <a:r>
              <a:rPr lang="es-ES_tradnl" dirty="0"/>
              <a:t>por su comportamiento agresivo y su disposición a provocar agitaciones.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Forman </a:t>
            </a:r>
            <a:r>
              <a:rPr lang="es-ES_tradnl" dirty="0"/>
              <a:t>sentimientos de hostilidad para con los representantes de la ley y de los organismos sociales o de rehabilitación; sin embargo, tal parece que no llegan a quedar iniciados para tomar la delincuencia adulta</a:t>
            </a:r>
            <a:r>
              <a:rPr lang="es-ES_tradnl" dirty="0" smtClean="0"/>
              <a:t>.</a:t>
            </a:r>
          </a:p>
          <a:p>
            <a:pPr marL="354013" indent="-354013" algn="just">
              <a:buFont typeface="Wingdings" pitchFamily="2" charset="2"/>
              <a:buChar char="v"/>
            </a:pPr>
            <a:endParaRPr lang="es-ES_tradnl"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Delincuente pandillero ocasional</a:t>
            </a:r>
            <a:r>
              <a:rPr lang="es-ES" dirty="0" smtClean="0"/>
              <a:t/>
            </a:r>
            <a:br>
              <a:rPr lang="es-ES" dirty="0" smtClean="0"/>
            </a:br>
            <a:endParaRPr lang="es-ES" dirty="0"/>
          </a:p>
        </p:txBody>
      </p:sp>
      <p:sp>
        <p:nvSpPr>
          <p:cNvPr id="4" name="3 CuadroTexto"/>
          <p:cNvSpPr txBox="1"/>
          <p:nvPr/>
        </p:nvSpPr>
        <p:spPr>
          <a:xfrm>
            <a:off x="142844" y="1214422"/>
            <a:ext cx="7858180" cy="5355312"/>
          </a:xfrm>
          <a:prstGeom prst="rect">
            <a:avLst/>
          </a:prstGeom>
          <a:noFill/>
        </p:spPr>
        <p:txBody>
          <a:bodyPr wrap="square" rtlCol="0">
            <a:spAutoFit/>
          </a:bodyPr>
          <a:lstStyle/>
          <a:p>
            <a:r>
              <a:rPr lang="es-ES_tradnl" b="1" dirty="0" smtClean="0"/>
              <a:t>CARACTERÍSTICAS IDENTIFICANTES: </a:t>
            </a:r>
          </a:p>
          <a:p>
            <a:endParaRPr lang="es-ES" dirty="0" smtClean="0"/>
          </a:p>
          <a:p>
            <a:pPr marL="354013" indent="-354013" algn="just">
              <a:buFont typeface="Wingdings" pitchFamily="2" charset="2"/>
              <a:buChar char="v"/>
            </a:pPr>
            <a:r>
              <a:rPr lang="es-ES_tradnl" dirty="0"/>
              <a:t>En algunos casos, los pandilleros ocasionales participan en riñas, y otras veces cometen robos y vejaciones.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Los </a:t>
            </a:r>
            <a:r>
              <a:rPr lang="es-ES_tradnl" dirty="0"/>
              <a:t>actos delictuosos se perpetran en </a:t>
            </a:r>
            <a:r>
              <a:rPr lang="es-ES_tradnl" dirty="0" smtClean="0"/>
              <a:t>compañía. </a:t>
            </a:r>
            <a:r>
              <a:rPr lang="es-ES_tradnl" dirty="0"/>
              <a:t>E</a:t>
            </a:r>
            <a:r>
              <a:rPr lang="es-ES_tradnl" dirty="0" smtClean="0"/>
              <a:t>s </a:t>
            </a:r>
            <a:r>
              <a:rPr lang="es-ES_tradnl" dirty="0"/>
              <a:t>muy común que este transgresor cometa sus fechorías sólo por “divertirse”. </a:t>
            </a:r>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Aparece </a:t>
            </a:r>
            <a:r>
              <a:rPr lang="es-ES_tradnl" dirty="0"/>
              <a:t>clasificado marginalmente; es decir, sus compañeros </a:t>
            </a:r>
            <a:r>
              <a:rPr lang="es-ES_tradnl" dirty="0" smtClean="0"/>
              <a:t>ven </a:t>
            </a:r>
            <a:r>
              <a:rPr lang="es-ES_tradnl" dirty="0"/>
              <a:t>en él una especie de “agregado” sin acordarle mayor estima.</a:t>
            </a:r>
            <a:endParaRPr lang="es-ES" dirty="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N</a:t>
            </a:r>
            <a:r>
              <a:rPr lang="es-ES_tradnl" dirty="0" smtClean="0"/>
              <a:t>o </a:t>
            </a:r>
            <a:r>
              <a:rPr lang="es-ES_tradnl" dirty="0"/>
              <a:t>se consideran a sí mismos “delincuentes”. </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M</a:t>
            </a:r>
            <a:r>
              <a:rPr lang="es-ES_tradnl" dirty="0" smtClean="0"/>
              <a:t>uestran </a:t>
            </a:r>
            <a:r>
              <a:rPr lang="es-ES_tradnl" dirty="0"/>
              <a:t>c</a:t>
            </a:r>
            <a:r>
              <a:rPr lang="es-ES_tradnl" dirty="0" smtClean="0"/>
              <a:t>ierta </a:t>
            </a:r>
            <a:r>
              <a:rPr lang="es-ES_tradnl" dirty="0"/>
              <a:t>hostilidad hacia la policía, sin </a:t>
            </a:r>
            <a:r>
              <a:rPr lang="es-ES_tradnl" dirty="0" smtClean="0"/>
              <a:t>embargo, las </a:t>
            </a:r>
            <a:r>
              <a:rPr lang="es-ES_tradnl" dirty="0"/>
              <a:t>actitudes “antisociales” de este transgresor no resaltan especialmente en los medios donde se mueve. </a:t>
            </a:r>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El </a:t>
            </a:r>
            <a:r>
              <a:rPr lang="es-ES_tradnl" dirty="0"/>
              <a:t>desenlace en la delincuencia ocasional viene a ser un reajuste en la vida adulta y la conversión a ciudadanos honrados.</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100" dirty="0" smtClean="0"/>
              <a:t>Delincuente casual no pandillero</a:t>
            </a:r>
            <a:r>
              <a:rPr lang="es-ES" dirty="0" smtClean="0"/>
              <a:t/>
            </a:r>
            <a:br>
              <a:rPr lang="es-ES" dirty="0" smtClean="0"/>
            </a:br>
            <a:endParaRPr lang="es-ES" dirty="0"/>
          </a:p>
        </p:txBody>
      </p:sp>
      <p:sp>
        <p:nvSpPr>
          <p:cNvPr id="4" name="3 CuadroTexto"/>
          <p:cNvSpPr txBox="1"/>
          <p:nvPr/>
        </p:nvSpPr>
        <p:spPr>
          <a:xfrm>
            <a:off x="142844" y="1214422"/>
            <a:ext cx="7858180" cy="5355312"/>
          </a:xfrm>
          <a:prstGeom prst="rect">
            <a:avLst/>
          </a:prstGeom>
          <a:noFill/>
        </p:spPr>
        <p:txBody>
          <a:bodyPr wrap="square" rtlCol="0">
            <a:spAutoFit/>
          </a:bodyPr>
          <a:lstStyle/>
          <a:p>
            <a:r>
              <a:rPr lang="es-ES_tradnl" b="1" dirty="0" smtClean="0"/>
              <a:t>CARACTERÍSTICAS IDENTIFICANTES: </a:t>
            </a:r>
          </a:p>
          <a:p>
            <a:endParaRPr lang="es-ES" dirty="0" smtClean="0"/>
          </a:p>
          <a:p>
            <a:pPr marL="354013" indent="-354013" algn="just">
              <a:buFont typeface="Wingdings" pitchFamily="2" charset="2"/>
              <a:buChar char="v"/>
            </a:pPr>
            <a:r>
              <a:rPr lang="es-ES_tradnl" dirty="0"/>
              <a:t>Sus transgresiones son relativamente ligeras e </a:t>
            </a:r>
            <a:r>
              <a:rPr lang="es-ES_tradnl" dirty="0" smtClean="0"/>
              <a:t>infrecuentes, desde </a:t>
            </a:r>
            <a:r>
              <a:rPr lang="es-ES_tradnl" dirty="0"/>
              <a:t>el hurto de menor cuantía, el manejo de vehículos sin licencia, fumar y emborracharse, hasta ciertos actos de vandalismo.</a:t>
            </a:r>
            <a:endParaRPr lang="es-ES_tradnl" dirty="0" smtClean="0"/>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Operan en compañía </a:t>
            </a:r>
            <a:r>
              <a:rPr lang="es-ES_tradnl" dirty="0"/>
              <a:t>de otros jóvenes que no pasan por delincuentes ante la sociedad de </a:t>
            </a:r>
            <a:r>
              <a:rPr lang="es-ES_tradnl" dirty="0" smtClean="0"/>
              <a:t>adultos</a:t>
            </a:r>
            <a:r>
              <a:rPr lang="es-ES_tradnl" dirty="0"/>
              <a:t>.</a:t>
            </a:r>
            <a:endParaRPr lang="es-ES_tradnl" dirty="0" smtClean="0"/>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smtClean="0"/>
              <a:t>Guardan </a:t>
            </a:r>
            <a:r>
              <a:rPr lang="es-ES_tradnl" dirty="0"/>
              <a:t>de </a:t>
            </a:r>
            <a:r>
              <a:rPr lang="es-ES_tradnl" dirty="0" smtClean="0"/>
              <a:t>sí </a:t>
            </a:r>
            <a:r>
              <a:rPr lang="es-ES_tradnl" dirty="0"/>
              <a:t>mismos un concepto de no delincuentes</a:t>
            </a:r>
            <a:r>
              <a:rPr lang="es-ES_tradnl" dirty="0" smtClean="0"/>
              <a:t>.</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a:t>En </a:t>
            </a:r>
            <a:r>
              <a:rPr lang="es-ES_tradnl" dirty="0" smtClean="0"/>
              <a:t>caso </a:t>
            </a:r>
            <a:r>
              <a:rPr lang="es-ES_tradnl" dirty="0"/>
              <a:t>de llegar a ser </a:t>
            </a:r>
            <a:r>
              <a:rPr lang="es-ES_tradnl" dirty="0" smtClean="0"/>
              <a:t>aprendidos </a:t>
            </a:r>
            <a:r>
              <a:rPr lang="es-ES_tradnl" dirty="0"/>
              <a:t>suelen reconocer que obraron torcidamente, y tienden a </a:t>
            </a:r>
            <a:r>
              <a:rPr lang="es-ES_tradnl" dirty="0" smtClean="0"/>
              <a:t>exhibirse </a:t>
            </a:r>
            <a:r>
              <a:rPr lang="es-ES_tradnl" dirty="0"/>
              <a:t>como apesadumbrados y avergonzados.</a:t>
            </a:r>
            <a:r>
              <a:rPr lang="es-ES_tradnl" dirty="0" smtClean="0"/>
              <a:t> </a:t>
            </a:r>
          </a:p>
          <a:p>
            <a:pPr marL="354013" indent="-354013" algn="just">
              <a:buFont typeface="Wingdings" pitchFamily="2" charset="2"/>
              <a:buChar char="v"/>
            </a:pPr>
            <a:endParaRPr lang="es-ES_tradnl" dirty="0"/>
          </a:p>
          <a:p>
            <a:pPr marL="354013" indent="-354013" algn="just">
              <a:buFont typeface="Wingdings" pitchFamily="2" charset="2"/>
              <a:buChar char="v"/>
            </a:pPr>
            <a:r>
              <a:rPr lang="es-ES_tradnl" dirty="0" smtClean="0"/>
              <a:t>Mantienen </a:t>
            </a:r>
            <a:r>
              <a:rPr lang="es-ES_tradnl" dirty="0"/>
              <a:t>actitudes </a:t>
            </a:r>
            <a:r>
              <a:rPr lang="es-ES_tradnl" dirty="0" err="1"/>
              <a:t>prosociales</a:t>
            </a:r>
            <a:r>
              <a:rPr lang="es-ES_tradnl" dirty="0"/>
              <a:t>; no muestran hostilidad marcada para con la policía y trabajadores sociales</a:t>
            </a:r>
            <a:r>
              <a:rPr lang="es-ES_tradnl" dirty="0" smtClean="0"/>
              <a:t>.</a:t>
            </a:r>
          </a:p>
          <a:p>
            <a:pPr marL="354013" indent="-354013" algn="just">
              <a:buFont typeface="Wingdings" pitchFamily="2" charset="2"/>
              <a:buChar char="v"/>
            </a:pPr>
            <a:endParaRPr lang="es-ES_tradnl" dirty="0" smtClean="0"/>
          </a:p>
          <a:p>
            <a:pPr marL="354013" indent="-354013" algn="just">
              <a:buFont typeface="Wingdings" pitchFamily="2" charset="2"/>
              <a:buChar char="v"/>
            </a:pPr>
            <a:r>
              <a:rPr lang="es-ES_tradnl" dirty="0"/>
              <a:t>Los delitos son muy pocos en número y casi nunca </a:t>
            </a:r>
            <a:r>
              <a:rPr lang="es-ES_tradnl" dirty="0" smtClean="0"/>
              <a:t>graves.</a:t>
            </a:r>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259</TotalTime>
  <Words>4395</Words>
  <Application>Microsoft Office PowerPoint</Application>
  <PresentationFormat>Presentación en pantalla (4:3)</PresentationFormat>
  <Paragraphs>383</Paragraphs>
  <Slides>59</Slides>
  <Notes>59</Notes>
  <HiddenSlides>0</HiddenSlides>
  <MMClips>0</MMClips>
  <ScaleCrop>false</ScaleCrop>
  <HeadingPairs>
    <vt:vector size="4" baseType="variant">
      <vt:variant>
        <vt:lpstr>Tema</vt:lpstr>
      </vt:variant>
      <vt:variant>
        <vt:i4>1</vt:i4>
      </vt:variant>
      <vt:variant>
        <vt:lpstr>Títulos de diapositiva</vt:lpstr>
      </vt:variant>
      <vt:variant>
        <vt:i4>59</vt:i4>
      </vt:variant>
    </vt:vector>
  </HeadingPairs>
  <TitlesOfParts>
    <vt:vector size="60" baseType="lpstr">
      <vt:lpstr>Opulento</vt:lpstr>
      <vt:lpstr>Factores causales del delito</vt:lpstr>
      <vt:lpstr>Introducción </vt:lpstr>
      <vt:lpstr>Introducción </vt:lpstr>
      <vt:lpstr>DELINCUENTE PANDILLERO LADRÓN </vt:lpstr>
      <vt:lpstr>DELINCUENTE PANDILLERO LADRÓN </vt:lpstr>
      <vt:lpstr>Delincuente pandillero pendenciero </vt:lpstr>
      <vt:lpstr>Delincuente pandillero pendenciero </vt:lpstr>
      <vt:lpstr>Delincuente pandillero ocasional </vt:lpstr>
      <vt:lpstr>Delincuente casual no pandillero </vt:lpstr>
      <vt:lpstr>Delincuente drogadicto </vt:lpstr>
      <vt:lpstr>Delincuente drogadicto </vt:lpstr>
      <vt:lpstr>La joven delincuente </vt:lpstr>
      <vt:lpstr>La joven delincuente </vt:lpstr>
      <vt:lpstr>preámbulo </vt:lpstr>
      <vt:lpstr>Causas biológicas </vt:lpstr>
      <vt:lpstr>Causas biológicas </vt:lpstr>
      <vt:lpstr>Causas biológicas </vt:lpstr>
      <vt:lpstr>Causas biológicas </vt:lpstr>
      <vt:lpstr>Causas biológicas </vt:lpstr>
      <vt:lpstr>Causas biológicas </vt:lpstr>
      <vt:lpstr>Causas biológicas </vt:lpstr>
      <vt:lpstr>Causas biológicas </vt:lpstr>
      <vt:lpstr>Causas biológicas </vt:lpstr>
      <vt:lpstr>Causas biológicas </vt:lpstr>
      <vt:lpstr>Causas biológicas </vt:lpstr>
      <vt:lpstr>Causas biológicas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Sociológicas </vt:lpstr>
      <vt:lpstr>Causas psicológicas </vt:lpstr>
      <vt:lpstr>Causas psicológicas </vt:lpstr>
      <vt:lpstr>Causas psicológicas </vt:lpstr>
      <vt:lpstr>Causas psicológicas </vt:lpstr>
      <vt:lpstr>Causas psicológicas </vt:lpstr>
      <vt:lpstr>Causas psicológicas </vt:lpstr>
      <vt:lpstr>Causas psicológicas </vt:lpstr>
      <vt:lpstr>Causas psicológicas </vt:lpstr>
      <vt:lpstr>Causas psicológicas </vt:lpstr>
      <vt:lpstr>Causas psicológicas </vt:lpstr>
      <vt:lpstr>Causas psicológicas </vt:lpstr>
      <vt:lpstr>Causas psicológicas </vt:lpstr>
      <vt:lpstr>Causas psicológicas </vt:lpstr>
      <vt:lpstr>FIN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Factores causales del delito</dc:title>
  <dc:creator>Carlos de Jesus Maya</dc:creator>
  <cp:lastModifiedBy>Levi Gerardo Luévano García</cp:lastModifiedBy>
  <cp:revision>28</cp:revision>
  <dcterms:created xsi:type="dcterms:W3CDTF">2010-02-25T03:15:29Z</dcterms:created>
  <dcterms:modified xsi:type="dcterms:W3CDTF">2010-03-11T12:16:41Z</dcterms:modified>
</cp:coreProperties>
</file>